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708" r:id="rId1"/>
  </p:sldMasterIdLst>
  <p:notesMasterIdLst>
    <p:notesMasterId r:id="rId35"/>
  </p:notesMasterIdLst>
  <p:sldIdLst>
    <p:sldId id="335" r:id="rId2"/>
    <p:sldId id="446" r:id="rId3"/>
    <p:sldId id="405" r:id="rId4"/>
    <p:sldId id="429" r:id="rId5"/>
    <p:sldId id="445" r:id="rId6"/>
    <p:sldId id="468" r:id="rId7"/>
    <p:sldId id="447" r:id="rId8"/>
    <p:sldId id="467" r:id="rId9"/>
    <p:sldId id="452" r:id="rId10"/>
    <p:sldId id="449" r:id="rId11"/>
    <p:sldId id="450" r:id="rId12"/>
    <p:sldId id="469" r:id="rId13"/>
    <p:sldId id="451" r:id="rId14"/>
    <p:sldId id="461" r:id="rId15"/>
    <p:sldId id="462" r:id="rId16"/>
    <p:sldId id="477" r:id="rId17"/>
    <p:sldId id="463" r:id="rId18"/>
    <p:sldId id="470" r:id="rId19"/>
    <p:sldId id="471" r:id="rId20"/>
    <p:sldId id="472" r:id="rId21"/>
    <p:sldId id="475" r:id="rId22"/>
    <p:sldId id="473" r:id="rId23"/>
    <p:sldId id="474" r:id="rId24"/>
    <p:sldId id="476" r:id="rId25"/>
    <p:sldId id="464" r:id="rId26"/>
    <p:sldId id="465" r:id="rId27"/>
    <p:sldId id="466" r:id="rId28"/>
    <p:sldId id="453" r:id="rId29"/>
    <p:sldId id="454" r:id="rId30"/>
    <p:sldId id="455" r:id="rId31"/>
    <p:sldId id="459" r:id="rId32"/>
    <p:sldId id="460" r:id="rId33"/>
    <p:sldId id="332" r:id="rId34"/>
  </p:sldIdLst>
  <p:sldSz cx="10691813" cy="7559675"/>
  <p:notesSz cx="6797675" cy="9926638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67B"/>
    <a:srgbClr val="009242"/>
    <a:srgbClr val="007033"/>
    <a:srgbClr val="8B12B6"/>
    <a:srgbClr val="554B97"/>
    <a:srgbClr val="FFFFFF"/>
    <a:srgbClr val="002073"/>
    <a:srgbClr val="FA8606"/>
    <a:srgbClr val="FDABFF"/>
    <a:srgbClr val="3C3C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C89EF96-8CEA-46FF-86C4-4CE0E7609802}" styleName="Styl jasny 3 — Ak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61" autoAdjust="0"/>
    <p:restoredTop sz="95033" autoAdjust="0"/>
  </p:normalViewPr>
  <p:slideViewPr>
    <p:cSldViewPr>
      <p:cViewPr varScale="1">
        <p:scale>
          <a:sx n="75" d="100"/>
          <a:sy n="75" d="100"/>
        </p:scale>
        <p:origin x="1152" y="53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8CBCF7-4971-4F73-8553-E34166762E6E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02722183-344A-4858-B60E-2CB32FBC1138}">
      <dgm:prSet phldrT="[Tekst]" custT="1"/>
      <dgm:spPr/>
      <dgm:t>
        <a:bodyPr/>
        <a:lstStyle/>
        <a:p>
          <a:pPr>
            <a:buNone/>
          </a:pPr>
          <a:endParaRPr lang="pl-PL" sz="16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>
            <a:buNone/>
          </a:pPr>
          <a:endParaRPr lang="pl-PL" sz="16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>
            <a:buNone/>
          </a:pPr>
          <a:endParaRPr lang="pl-PL" sz="16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>
            <a:buNone/>
          </a:pPr>
          <a:r>
            <a:rPr lang="pl-PL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Pomoc na inwestycje wspierające efektywność energetyczną budynków </a:t>
          </a:r>
          <a:endParaRPr lang="pl-PL" sz="1600" dirty="0"/>
        </a:p>
      </dgm:t>
    </dgm:pt>
    <dgm:pt modelId="{5B8445E7-2AE7-444A-9F17-C69F89A25654}" type="parTrans" cxnId="{4252E49B-CF17-436F-9120-E61E402B4BDA}">
      <dgm:prSet/>
      <dgm:spPr/>
      <dgm:t>
        <a:bodyPr/>
        <a:lstStyle/>
        <a:p>
          <a:endParaRPr lang="pl-PL"/>
        </a:p>
      </dgm:t>
    </dgm:pt>
    <dgm:pt modelId="{C27FCF05-B18A-48FE-95E1-E812DFBFFD4B}" type="sibTrans" cxnId="{4252E49B-CF17-436F-9120-E61E402B4BDA}">
      <dgm:prSet/>
      <dgm:spPr/>
      <dgm:t>
        <a:bodyPr/>
        <a:lstStyle/>
        <a:p>
          <a:endParaRPr lang="pl-PL"/>
        </a:p>
      </dgm:t>
    </dgm:pt>
    <dgm:pt modelId="{E439FDF3-6DD8-4ABC-89C0-BEBBFEF524C8}">
      <dgm:prSet phldrT="[Tekst]" custT="1"/>
      <dgm:spPr/>
      <dgm:t>
        <a:bodyPr/>
        <a:lstStyle/>
        <a:p>
          <a:pPr algn="l"/>
          <a:r>
            <a:rPr lang="pl-PL" sz="1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25%  </a:t>
          </a:r>
          <a:r>
            <a: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- inwestycja dotyczy tylko jednego rodzaju elementu budynku</a:t>
          </a:r>
          <a:endParaRPr lang="pl-PL" sz="1200" dirty="0">
            <a:solidFill>
              <a:srgbClr val="FF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algn="l"/>
          <a:r>
            <a:rPr lang="pl-PL" sz="1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30%</a:t>
          </a:r>
          <a:r>
            <a: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- inwestycja dotyczy więcej niż jednego rodzaju elementu budynku</a:t>
          </a:r>
          <a:endParaRPr lang="pl-PL" sz="1200" dirty="0">
            <a:solidFill>
              <a:srgbClr val="FF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algn="l"/>
          <a:r>
            <a:rPr lang="pl-PL" sz="1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40%</a:t>
          </a:r>
          <a:r>
            <a: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- inwestycja prowadzi do poprawy efektywności energetycznej budynku o co najmniej 40%</a:t>
          </a:r>
          <a:r>
            <a:rPr lang="pl-PL" sz="120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*</a:t>
          </a:r>
          <a:r>
            <a: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porównaniu z sytuacją sprzed inwestycji</a:t>
          </a:r>
          <a:endParaRPr lang="pl-PL" sz="900" dirty="0">
            <a:solidFill>
              <a:srgbClr val="FF0000"/>
            </a:solidFill>
          </a:endParaRPr>
        </a:p>
      </dgm:t>
    </dgm:pt>
    <dgm:pt modelId="{6AFFC4DC-73C3-406A-B0C2-64AF65D2CEFF}" type="parTrans" cxnId="{BCF99398-0118-4DC5-B584-2729F8923461}">
      <dgm:prSet/>
      <dgm:spPr/>
      <dgm:t>
        <a:bodyPr/>
        <a:lstStyle/>
        <a:p>
          <a:endParaRPr lang="pl-PL"/>
        </a:p>
      </dgm:t>
    </dgm:pt>
    <dgm:pt modelId="{77B5D945-9467-4892-A11F-961DA66A764D}" type="sibTrans" cxnId="{BCF99398-0118-4DC5-B584-2729F8923461}">
      <dgm:prSet/>
      <dgm:spPr/>
      <dgm:t>
        <a:bodyPr/>
        <a:lstStyle/>
        <a:p>
          <a:endParaRPr lang="pl-PL"/>
        </a:p>
      </dgm:t>
    </dgm:pt>
    <dgm:pt modelId="{DAB52361-8E78-4FAF-A584-75545AC20175}">
      <dgm:prSet phldrT="[Tekst]" custT="1"/>
      <dgm:spPr>
        <a:ln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a:ln>
      </dgm:spPr>
      <dgm:t>
        <a:bodyPr/>
        <a:lstStyle/>
        <a:p>
          <a:pPr>
            <a:buNone/>
          </a:pPr>
          <a:endParaRPr lang="pl-PL" sz="16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>
            <a:buNone/>
          </a:pPr>
          <a:endParaRPr lang="pl-PL" sz="16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>
            <a:buNone/>
          </a:pPr>
          <a:endParaRPr lang="pl-PL" sz="16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>
            <a:buNone/>
          </a:pPr>
          <a:r>
            <a:rPr lang="pl-PL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Pomoc na inwestycje wspierające efektywność energetyczną procesów produkcji  </a:t>
          </a:r>
          <a:endParaRPr lang="pl-PL" sz="1600" dirty="0"/>
        </a:p>
      </dgm:t>
    </dgm:pt>
    <dgm:pt modelId="{B68FCEAE-451E-4596-988B-2EDF320A92C3}" type="parTrans" cxnId="{3505C673-6ABC-48A4-A1AA-7DF58EC9B226}">
      <dgm:prSet/>
      <dgm:spPr/>
      <dgm:t>
        <a:bodyPr/>
        <a:lstStyle/>
        <a:p>
          <a:endParaRPr lang="pl-PL"/>
        </a:p>
      </dgm:t>
    </dgm:pt>
    <dgm:pt modelId="{D58B9F5D-B068-4680-9488-64150E3044F7}" type="sibTrans" cxnId="{3505C673-6ABC-48A4-A1AA-7DF58EC9B226}">
      <dgm:prSet/>
      <dgm:spPr/>
      <dgm:t>
        <a:bodyPr/>
        <a:lstStyle/>
        <a:p>
          <a:endParaRPr lang="pl-PL"/>
        </a:p>
      </dgm:t>
    </dgm:pt>
    <dgm:pt modelId="{3F9E284C-DF26-483A-930F-FF87587AC6E9}">
      <dgm:prSet phldrT="[Tekst]" custT="1"/>
      <dgm:spPr/>
      <dgm:t>
        <a:bodyPr/>
        <a:lstStyle/>
        <a:p>
          <a:r>
            <a: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30%</a:t>
          </a:r>
        </a:p>
      </dgm:t>
    </dgm:pt>
    <dgm:pt modelId="{8B15C70A-72AA-4CB0-A64F-925F4681BC6C}" type="parTrans" cxnId="{659D5890-A9D7-496F-9F2C-EC1860BF33DC}">
      <dgm:prSet/>
      <dgm:spPr/>
      <dgm:t>
        <a:bodyPr/>
        <a:lstStyle/>
        <a:p>
          <a:endParaRPr lang="pl-PL"/>
        </a:p>
      </dgm:t>
    </dgm:pt>
    <dgm:pt modelId="{951C4C86-2F0D-425E-A5D1-70A817FC04B1}" type="sibTrans" cxnId="{659D5890-A9D7-496F-9F2C-EC1860BF33DC}">
      <dgm:prSet/>
      <dgm:spPr/>
      <dgm:t>
        <a:bodyPr/>
        <a:lstStyle/>
        <a:p>
          <a:endParaRPr lang="pl-PL"/>
        </a:p>
      </dgm:t>
    </dgm:pt>
    <dgm:pt modelId="{1C847931-28CA-409C-8244-0243652A1E4D}">
      <dgm:prSet phldrT="[Tekst]" custT="1"/>
      <dgm:spPr/>
      <dgm:t>
        <a:bodyPr/>
        <a:lstStyle/>
        <a:p>
          <a:pPr>
            <a:buNone/>
          </a:pPr>
          <a:endParaRPr lang="pl-PL" sz="16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>
            <a:buNone/>
          </a:pPr>
          <a:endParaRPr lang="pl-PL" sz="16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>
            <a:buNone/>
          </a:pPr>
          <a:endParaRPr lang="pl-PL" sz="16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>
            <a:buNone/>
          </a:pPr>
          <a:r>
            <a:rPr lang="pl-PL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Pomoc na inwestycje w propagowanie energii ze źródeł odnawialnych</a:t>
          </a:r>
        </a:p>
        <a:p>
          <a:pPr>
            <a:buNone/>
          </a:pPr>
          <a:endParaRPr lang="pl-PL" sz="1600" dirty="0"/>
        </a:p>
      </dgm:t>
    </dgm:pt>
    <dgm:pt modelId="{C31659D8-AF07-4C7F-B054-BCA7F48C3594}" type="parTrans" cxnId="{9A74CBB4-CC4F-4D2D-BE21-5FCAD2F35111}">
      <dgm:prSet/>
      <dgm:spPr/>
      <dgm:t>
        <a:bodyPr/>
        <a:lstStyle/>
        <a:p>
          <a:endParaRPr lang="pl-PL"/>
        </a:p>
      </dgm:t>
    </dgm:pt>
    <dgm:pt modelId="{2CEA01D7-480D-4E38-83B9-FB03DA8E63BF}" type="sibTrans" cxnId="{9A74CBB4-CC4F-4D2D-BE21-5FCAD2F35111}">
      <dgm:prSet/>
      <dgm:spPr/>
      <dgm:t>
        <a:bodyPr/>
        <a:lstStyle/>
        <a:p>
          <a:endParaRPr lang="pl-PL"/>
        </a:p>
      </dgm:t>
    </dgm:pt>
    <dgm:pt modelId="{C26FEA21-C017-40A5-B258-B830975F0432}">
      <dgm:prSet phldrT="[Tekst]" custT="1"/>
      <dgm:spPr/>
      <dgm:t>
        <a:bodyPr/>
        <a:lstStyle/>
        <a:p>
          <a:pPr algn="ctr"/>
          <a:r>
            <a:rPr lang="pl-PL" sz="1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45%</a:t>
          </a:r>
        </a:p>
        <a:p>
          <a:pPr algn="ctr"/>
          <a:r>
            <a: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instalacja do produkcji energii z OZE </a:t>
          </a:r>
        </a:p>
        <a:p>
          <a:pPr algn="ctr"/>
          <a:r>
            <a: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instalacja wytwarzania wodoru odnawialnego</a:t>
          </a:r>
        </a:p>
        <a:p>
          <a:pPr algn="ctr"/>
          <a:r>
            <a: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instalacja wytwarzania </a:t>
          </a:r>
          <a:r>
            <a:rPr lang="pl-PL" sz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biometanu</a:t>
          </a:r>
          <a:endParaRPr lang="pl-PL" sz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algn="ctr"/>
          <a:r>
            <a:rPr lang="pl-PL" sz="1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30%</a:t>
          </a:r>
          <a:r>
            <a: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</a:p>
        <a:p>
          <a:pPr algn="ctr"/>
          <a:r>
            <a:rPr 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magazyn energii elektrycznej lub ciepła z OZE</a:t>
          </a:r>
        </a:p>
        <a:p>
          <a:pPr algn="ctr"/>
          <a:r>
            <a:rPr lang="pl-PL" sz="1200" b="0" i="0" u="none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magazyn wodoru odnawialnego </a:t>
          </a:r>
        </a:p>
        <a:p>
          <a:pPr algn="ctr"/>
          <a:r>
            <a:rPr lang="pl-PL" sz="1200" b="0" i="0" u="none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magazyn </a:t>
          </a:r>
          <a:r>
            <a:rPr lang="pl-PL" sz="1200" b="0" i="0" u="none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biometanu</a:t>
          </a:r>
          <a:endParaRPr lang="pl-PL" sz="1200" b="0" i="0" u="none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algn="ctr"/>
          <a:r>
            <a:rPr lang="pl-PL" sz="1200" b="0" i="0" u="none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dedykowana infrastruktura do dystrybucji wodoru odnawialnego</a:t>
          </a:r>
        </a:p>
      </dgm:t>
    </dgm:pt>
    <dgm:pt modelId="{ADA7BABC-7B41-4A30-B1DC-6191BBAE724B}" type="parTrans" cxnId="{EB8345AF-71F3-4C0E-A4FC-0F08CFC23EDF}">
      <dgm:prSet/>
      <dgm:spPr/>
      <dgm:t>
        <a:bodyPr/>
        <a:lstStyle/>
        <a:p>
          <a:endParaRPr lang="pl-PL"/>
        </a:p>
      </dgm:t>
    </dgm:pt>
    <dgm:pt modelId="{8DC5EE5F-935C-4BFE-82D2-BA7F6629C431}" type="sibTrans" cxnId="{EB8345AF-71F3-4C0E-A4FC-0F08CFC23EDF}">
      <dgm:prSet/>
      <dgm:spPr/>
      <dgm:t>
        <a:bodyPr/>
        <a:lstStyle/>
        <a:p>
          <a:endParaRPr lang="pl-PL"/>
        </a:p>
      </dgm:t>
    </dgm:pt>
    <dgm:pt modelId="{0FF0CAC6-3CA1-4595-91A8-9AC6CF22FC86}" type="pres">
      <dgm:prSet presAssocID="{D78CBCF7-4971-4F73-8553-E34166762E6E}" presName="theList" presStyleCnt="0">
        <dgm:presLayoutVars>
          <dgm:dir/>
          <dgm:animLvl val="lvl"/>
          <dgm:resizeHandles val="exact"/>
        </dgm:presLayoutVars>
      </dgm:prSet>
      <dgm:spPr/>
    </dgm:pt>
    <dgm:pt modelId="{70159BEB-90C0-435F-9DD8-A952080CFC6B}" type="pres">
      <dgm:prSet presAssocID="{02722183-344A-4858-B60E-2CB32FBC1138}" presName="compNode" presStyleCnt="0"/>
      <dgm:spPr/>
    </dgm:pt>
    <dgm:pt modelId="{6A415774-64D2-4FDB-A071-286CD448B2D1}" type="pres">
      <dgm:prSet presAssocID="{02722183-344A-4858-B60E-2CB32FBC1138}" presName="aNode" presStyleLbl="bgShp" presStyleIdx="0" presStyleCnt="3" custScaleX="160211"/>
      <dgm:spPr/>
    </dgm:pt>
    <dgm:pt modelId="{31FA46DB-8354-45FA-9CE1-97DCE37A9A93}" type="pres">
      <dgm:prSet presAssocID="{02722183-344A-4858-B60E-2CB32FBC1138}" presName="textNode" presStyleLbl="bgShp" presStyleIdx="0" presStyleCnt="3"/>
      <dgm:spPr/>
    </dgm:pt>
    <dgm:pt modelId="{60B3192E-3A66-40E6-BAC9-470DA069B7A6}" type="pres">
      <dgm:prSet presAssocID="{02722183-344A-4858-B60E-2CB32FBC1138}" presName="compChildNode" presStyleCnt="0"/>
      <dgm:spPr/>
    </dgm:pt>
    <dgm:pt modelId="{16C0DC8C-82CC-4E3C-8824-F59309BC9BF4}" type="pres">
      <dgm:prSet presAssocID="{02722183-344A-4858-B60E-2CB32FBC1138}" presName="theInnerList" presStyleCnt="0"/>
      <dgm:spPr/>
    </dgm:pt>
    <dgm:pt modelId="{517C3096-EB5A-4AF2-8669-C9DCA3050B02}" type="pres">
      <dgm:prSet presAssocID="{E439FDF3-6DD8-4ABC-89C0-BEBBFEF524C8}" presName="childNode" presStyleLbl="node1" presStyleIdx="0" presStyleCnt="3" custScaleX="191389" custScaleY="51306" custLinFactNeighborX="923" custLinFactNeighborY="-23772">
        <dgm:presLayoutVars>
          <dgm:bulletEnabled val="1"/>
        </dgm:presLayoutVars>
      </dgm:prSet>
      <dgm:spPr/>
    </dgm:pt>
    <dgm:pt modelId="{AD1360B4-9E1F-45AC-8671-80D70620DD8B}" type="pres">
      <dgm:prSet presAssocID="{02722183-344A-4858-B60E-2CB32FBC1138}" presName="aSpace" presStyleCnt="0"/>
      <dgm:spPr/>
    </dgm:pt>
    <dgm:pt modelId="{E44117F5-77D5-4722-90B4-B20FF15044A2}" type="pres">
      <dgm:prSet presAssocID="{DAB52361-8E78-4FAF-A584-75545AC20175}" presName="compNode" presStyleCnt="0"/>
      <dgm:spPr/>
    </dgm:pt>
    <dgm:pt modelId="{86537E54-19DA-40D1-92A1-D1E91256AD66}" type="pres">
      <dgm:prSet presAssocID="{DAB52361-8E78-4FAF-A584-75545AC20175}" presName="aNode" presStyleLbl="bgShp" presStyleIdx="1" presStyleCnt="3" custScaleX="128562" custLinFactNeighborX="624" custLinFactNeighborY="-167"/>
      <dgm:spPr/>
    </dgm:pt>
    <dgm:pt modelId="{C08373BD-31CE-44B7-A70A-9680256803B3}" type="pres">
      <dgm:prSet presAssocID="{DAB52361-8E78-4FAF-A584-75545AC20175}" presName="textNode" presStyleLbl="bgShp" presStyleIdx="1" presStyleCnt="3"/>
      <dgm:spPr/>
    </dgm:pt>
    <dgm:pt modelId="{0CDBC65B-FA93-4B22-96BB-F5F28A4179E4}" type="pres">
      <dgm:prSet presAssocID="{DAB52361-8E78-4FAF-A584-75545AC20175}" presName="compChildNode" presStyleCnt="0"/>
      <dgm:spPr/>
    </dgm:pt>
    <dgm:pt modelId="{220B1634-A563-4ECC-9E87-0A8671AF2949}" type="pres">
      <dgm:prSet presAssocID="{DAB52361-8E78-4FAF-A584-75545AC20175}" presName="theInnerList" presStyleCnt="0"/>
      <dgm:spPr/>
    </dgm:pt>
    <dgm:pt modelId="{C28F35B6-E504-4B26-AE24-EDD479CBB059}" type="pres">
      <dgm:prSet presAssocID="{3F9E284C-DF26-483A-930F-FF87587AC6E9}" presName="childNode" presStyleLbl="node1" presStyleIdx="1" presStyleCnt="3" custScaleX="154833" custScaleY="23921" custLinFactNeighborX="781" custLinFactNeighborY="-21274">
        <dgm:presLayoutVars>
          <dgm:bulletEnabled val="1"/>
        </dgm:presLayoutVars>
      </dgm:prSet>
      <dgm:spPr/>
    </dgm:pt>
    <dgm:pt modelId="{2752B673-0B88-410F-A59F-EB983B2D5A8D}" type="pres">
      <dgm:prSet presAssocID="{DAB52361-8E78-4FAF-A584-75545AC20175}" presName="aSpace" presStyleCnt="0"/>
      <dgm:spPr/>
    </dgm:pt>
    <dgm:pt modelId="{608B2ECB-5C01-40AE-960B-3DBAA0C93E10}" type="pres">
      <dgm:prSet presAssocID="{1C847931-28CA-409C-8244-0243652A1E4D}" presName="compNode" presStyleCnt="0"/>
      <dgm:spPr/>
    </dgm:pt>
    <dgm:pt modelId="{32440928-1168-484B-9A43-F2DD81E31B21}" type="pres">
      <dgm:prSet presAssocID="{1C847931-28CA-409C-8244-0243652A1E4D}" presName="aNode" presStyleLbl="bgShp" presStyleIdx="2" presStyleCnt="3" custScaleX="177367" custLinFactNeighborX="22"/>
      <dgm:spPr/>
    </dgm:pt>
    <dgm:pt modelId="{9AF59015-D9B0-49E9-8E14-EC4612FD81A3}" type="pres">
      <dgm:prSet presAssocID="{1C847931-28CA-409C-8244-0243652A1E4D}" presName="textNode" presStyleLbl="bgShp" presStyleIdx="2" presStyleCnt="3"/>
      <dgm:spPr/>
    </dgm:pt>
    <dgm:pt modelId="{3836FE45-B9AF-417D-B394-F4D94D6C4293}" type="pres">
      <dgm:prSet presAssocID="{1C847931-28CA-409C-8244-0243652A1E4D}" presName="compChildNode" presStyleCnt="0"/>
      <dgm:spPr/>
    </dgm:pt>
    <dgm:pt modelId="{31521FB7-9E6B-4280-B816-06BC79B6FACE}" type="pres">
      <dgm:prSet presAssocID="{1C847931-28CA-409C-8244-0243652A1E4D}" presName="theInnerList" presStyleCnt="0"/>
      <dgm:spPr/>
    </dgm:pt>
    <dgm:pt modelId="{6401B1D3-E7D7-4E70-9201-EF1B0F299BE0}" type="pres">
      <dgm:prSet presAssocID="{C26FEA21-C017-40A5-B258-B830975F0432}" presName="childNode" presStyleLbl="node1" presStyleIdx="2" presStyleCnt="3" custScaleX="216547" custScaleY="76330" custLinFactNeighborX="-897" custLinFactNeighborY="-13234">
        <dgm:presLayoutVars>
          <dgm:bulletEnabled val="1"/>
        </dgm:presLayoutVars>
      </dgm:prSet>
      <dgm:spPr/>
    </dgm:pt>
  </dgm:ptLst>
  <dgm:cxnLst>
    <dgm:cxn modelId="{4FB50126-9F31-4CAF-BCF0-09A1F6F96A52}" type="presOf" srcId="{3F9E284C-DF26-483A-930F-FF87587AC6E9}" destId="{C28F35B6-E504-4B26-AE24-EDD479CBB059}" srcOrd="0" destOrd="0" presId="urn:microsoft.com/office/officeart/2005/8/layout/lProcess2"/>
    <dgm:cxn modelId="{0D2C282A-9B86-4D2C-AC5F-E23B887F990E}" type="presOf" srcId="{02722183-344A-4858-B60E-2CB32FBC1138}" destId="{6A415774-64D2-4FDB-A071-286CD448B2D1}" srcOrd="0" destOrd="0" presId="urn:microsoft.com/office/officeart/2005/8/layout/lProcess2"/>
    <dgm:cxn modelId="{3505C673-6ABC-48A4-A1AA-7DF58EC9B226}" srcId="{D78CBCF7-4971-4F73-8553-E34166762E6E}" destId="{DAB52361-8E78-4FAF-A584-75545AC20175}" srcOrd="1" destOrd="0" parTransId="{B68FCEAE-451E-4596-988B-2EDF320A92C3}" sibTransId="{D58B9F5D-B068-4680-9488-64150E3044F7}"/>
    <dgm:cxn modelId="{659D5890-A9D7-496F-9F2C-EC1860BF33DC}" srcId="{DAB52361-8E78-4FAF-A584-75545AC20175}" destId="{3F9E284C-DF26-483A-930F-FF87587AC6E9}" srcOrd="0" destOrd="0" parTransId="{8B15C70A-72AA-4CB0-A64F-925F4681BC6C}" sibTransId="{951C4C86-2F0D-425E-A5D1-70A817FC04B1}"/>
    <dgm:cxn modelId="{BCF99398-0118-4DC5-B584-2729F8923461}" srcId="{02722183-344A-4858-B60E-2CB32FBC1138}" destId="{E439FDF3-6DD8-4ABC-89C0-BEBBFEF524C8}" srcOrd="0" destOrd="0" parTransId="{6AFFC4DC-73C3-406A-B0C2-64AF65D2CEFF}" sibTransId="{77B5D945-9467-4892-A11F-961DA66A764D}"/>
    <dgm:cxn modelId="{4252E49B-CF17-436F-9120-E61E402B4BDA}" srcId="{D78CBCF7-4971-4F73-8553-E34166762E6E}" destId="{02722183-344A-4858-B60E-2CB32FBC1138}" srcOrd="0" destOrd="0" parTransId="{5B8445E7-2AE7-444A-9F17-C69F89A25654}" sibTransId="{C27FCF05-B18A-48FE-95E1-E812DFBFFD4B}"/>
    <dgm:cxn modelId="{BC4D019C-FCC8-4370-AE5C-0A0EFB176FCC}" type="presOf" srcId="{E439FDF3-6DD8-4ABC-89C0-BEBBFEF524C8}" destId="{517C3096-EB5A-4AF2-8669-C9DCA3050B02}" srcOrd="0" destOrd="0" presId="urn:microsoft.com/office/officeart/2005/8/layout/lProcess2"/>
    <dgm:cxn modelId="{8CF7AD9C-952D-4807-9078-47DDDF18A176}" type="presOf" srcId="{1C847931-28CA-409C-8244-0243652A1E4D}" destId="{32440928-1168-484B-9A43-F2DD81E31B21}" srcOrd="0" destOrd="0" presId="urn:microsoft.com/office/officeart/2005/8/layout/lProcess2"/>
    <dgm:cxn modelId="{B13B3DA5-590B-4C00-BE12-984E85E7AE69}" type="presOf" srcId="{DAB52361-8E78-4FAF-A584-75545AC20175}" destId="{C08373BD-31CE-44B7-A70A-9680256803B3}" srcOrd="1" destOrd="0" presId="urn:microsoft.com/office/officeart/2005/8/layout/lProcess2"/>
    <dgm:cxn modelId="{70A378AB-6183-4ED6-BCC6-7423260F8181}" type="presOf" srcId="{DAB52361-8E78-4FAF-A584-75545AC20175}" destId="{86537E54-19DA-40D1-92A1-D1E91256AD66}" srcOrd="0" destOrd="0" presId="urn:microsoft.com/office/officeart/2005/8/layout/lProcess2"/>
    <dgm:cxn modelId="{D4DB80AD-C448-40B7-A08F-D34C0DD02649}" type="presOf" srcId="{02722183-344A-4858-B60E-2CB32FBC1138}" destId="{31FA46DB-8354-45FA-9CE1-97DCE37A9A93}" srcOrd="1" destOrd="0" presId="urn:microsoft.com/office/officeart/2005/8/layout/lProcess2"/>
    <dgm:cxn modelId="{EB8345AF-71F3-4C0E-A4FC-0F08CFC23EDF}" srcId="{1C847931-28CA-409C-8244-0243652A1E4D}" destId="{C26FEA21-C017-40A5-B258-B830975F0432}" srcOrd="0" destOrd="0" parTransId="{ADA7BABC-7B41-4A30-B1DC-6191BBAE724B}" sibTransId="{8DC5EE5F-935C-4BFE-82D2-BA7F6629C431}"/>
    <dgm:cxn modelId="{9A74CBB4-CC4F-4D2D-BE21-5FCAD2F35111}" srcId="{D78CBCF7-4971-4F73-8553-E34166762E6E}" destId="{1C847931-28CA-409C-8244-0243652A1E4D}" srcOrd="2" destOrd="0" parTransId="{C31659D8-AF07-4C7F-B054-BCA7F48C3594}" sibTransId="{2CEA01D7-480D-4E38-83B9-FB03DA8E63BF}"/>
    <dgm:cxn modelId="{DB3ABABE-6494-46DA-B518-F2B7E7347E7F}" type="presOf" srcId="{D78CBCF7-4971-4F73-8553-E34166762E6E}" destId="{0FF0CAC6-3CA1-4595-91A8-9AC6CF22FC86}" srcOrd="0" destOrd="0" presId="urn:microsoft.com/office/officeart/2005/8/layout/lProcess2"/>
    <dgm:cxn modelId="{9F5D6DE6-B4B4-4E2A-B325-864F5A2FF8A1}" type="presOf" srcId="{C26FEA21-C017-40A5-B258-B830975F0432}" destId="{6401B1D3-E7D7-4E70-9201-EF1B0F299BE0}" srcOrd="0" destOrd="0" presId="urn:microsoft.com/office/officeart/2005/8/layout/lProcess2"/>
    <dgm:cxn modelId="{EBEA08FE-CB14-4F40-960E-35CFDFAB7109}" type="presOf" srcId="{1C847931-28CA-409C-8244-0243652A1E4D}" destId="{9AF59015-D9B0-49E9-8E14-EC4612FD81A3}" srcOrd="1" destOrd="0" presId="urn:microsoft.com/office/officeart/2005/8/layout/lProcess2"/>
    <dgm:cxn modelId="{84FB05CC-8A16-427F-912E-DB997BAA76D1}" type="presParOf" srcId="{0FF0CAC6-3CA1-4595-91A8-9AC6CF22FC86}" destId="{70159BEB-90C0-435F-9DD8-A952080CFC6B}" srcOrd="0" destOrd="0" presId="urn:microsoft.com/office/officeart/2005/8/layout/lProcess2"/>
    <dgm:cxn modelId="{320850DA-1F59-407E-A63E-99F5927ABB42}" type="presParOf" srcId="{70159BEB-90C0-435F-9DD8-A952080CFC6B}" destId="{6A415774-64D2-4FDB-A071-286CD448B2D1}" srcOrd="0" destOrd="0" presId="urn:microsoft.com/office/officeart/2005/8/layout/lProcess2"/>
    <dgm:cxn modelId="{008E72CE-C016-4745-918A-1D5F338D7F3E}" type="presParOf" srcId="{70159BEB-90C0-435F-9DD8-A952080CFC6B}" destId="{31FA46DB-8354-45FA-9CE1-97DCE37A9A93}" srcOrd="1" destOrd="0" presId="urn:microsoft.com/office/officeart/2005/8/layout/lProcess2"/>
    <dgm:cxn modelId="{30F2B63B-0F07-47CF-8989-7BC1673D265F}" type="presParOf" srcId="{70159BEB-90C0-435F-9DD8-A952080CFC6B}" destId="{60B3192E-3A66-40E6-BAC9-470DA069B7A6}" srcOrd="2" destOrd="0" presId="urn:microsoft.com/office/officeart/2005/8/layout/lProcess2"/>
    <dgm:cxn modelId="{9DD49BA8-1A31-4513-9D8B-4ED0202A293F}" type="presParOf" srcId="{60B3192E-3A66-40E6-BAC9-470DA069B7A6}" destId="{16C0DC8C-82CC-4E3C-8824-F59309BC9BF4}" srcOrd="0" destOrd="0" presId="urn:microsoft.com/office/officeart/2005/8/layout/lProcess2"/>
    <dgm:cxn modelId="{AB4B9CE6-2E16-415B-A532-12DD8BBF984A}" type="presParOf" srcId="{16C0DC8C-82CC-4E3C-8824-F59309BC9BF4}" destId="{517C3096-EB5A-4AF2-8669-C9DCA3050B02}" srcOrd="0" destOrd="0" presId="urn:microsoft.com/office/officeart/2005/8/layout/lProcess2"/>
    <dgm:cxn modelId="{C7D65FC7-85B8-44B5-B435-312F4348DBCD}" type="presParOf" srcId="{0FF0CAC6-3CA1-4595-91A8-9AC6CF22FC86}" destId="{AD1360B4-9E1F-45AC-8671-80D70620DD8B}" srcOrd="1" destOrd="0" presId="urn:microsoft.com/office/officeart/2005/8/layout/lProcess2"/>
    <dgm:cxn modelId="{3ECB2EBA-AB1B-47F0-8C3F-95BE27E0EE1E}" type="presParOf" srcId="{0FF0CAC6-3CA1-4595-91A8-9AC6CF22FC86}" destId="{E44117F5-77D5-4722-90B4-B20FF15044A2}" srcOrd="2" destOrd="0" presId="urn:microsoft.com/office/officeart/2005/8/layout/lProcess2"/>
    <dgm:cxn modelId="{0AE20799-E957-44C3-BA2C-43EDFBA38120}" type="presParOf" srcId="{E44117F5-77D5-4722-90B4-B20FF15044A2}" destId="{86537E54-19DA-40D1-92A1-D1E91256AD66}" srcOrd="0" destOrd="0" presId="urn:microsoft.com/office/officeart/2005/8/layout/lProcess2"/>
    <dgm:cxn modelId="{E7F027A8-B219-48D0-956E-267D93A5E8F7}" type="presParOf" srcId="{E44117F5-77D5-4722-90B4-B20FF15044A2}" destId="{C08373BD-31CE-44B7-A70A-9680256803B3}" srcOrd="1" destOrd="0" presId="urn:microsoft.com/office/officeart/2005/8/layout/lProcess2"/>
    <dgm:cxn modelId="{924598B5-31DD-4ABF-8BC5-928F3F427E25}" type="presParOf" srcId="{E44117F5-77D5-4722-90B4-B20FF15044A2}" destId="{0CDBC65B-FA93-4B22-96BB-F5F28A4179E4}" srcOrd="2" destOrd="0" presId="urn:microsoft.com/office/officeart/2005/8/layout/lProcess2"/>
    <dgm:cxn modelId="{983BFB07-A958-43A6-B3E1-856400D34815}" type="presParOf" srcId="{0CDBC65B-FA93-4B22-96BB-F5F28A4179E4}" destId="{220B1634-A563-4ECC-9E87-0A8671AF2949}" srcOrd="0" destOrd="0" presId="urn:microsoft.com/office/officeart/2005/8/layout/lProcess2"/>
    <dgm:cxn modelId="{27FD4729-AAAA-46DB-90BE-475B1AD6798A}" type="presParOf" srcId="{220B1634-A563-4ECC-9E87-0A8671AF2949}" destId="{C28F35B6-E504-4B26-AE24-EDD479CBB059}" srcOrd="0" destOrd="0" presId="urn:microsoft.com/office/officeart/2005/8/layout/lProcess2"/>
    <dgm:cxn modelId="{ACC3BF5F-1F47-4947-B84A-BECDA3B2FA54}" type="presParOf" srcId="{0FF0CAC6-3CA1-4595-91A8-9AC6CF22FC86}" destId="{2752B673-0B88-410F-A59F-EB983B2D5A8D}" srcOrd="3" destOrd="0" presId="urn:microsoft.com/office/officeart/2005/8/layout/lProcess2"/>
    <dgm:cxn modelId="{603D32D7-7583-41CA-B443-3B4CDC90A780}" type="presParOf" srcId="{0FF0CAC6-3CA1-4595-91A8-9AC6CF22FC86}" destId="{608B2ECB-5C01-40AE-960B-3DBAA0C93E10}" srcOrd="4" destOrd="0" presId="urn:microsoft.com/office/officeart/2005/8/layout/lProcess2"/>
    <dgm:cxn modelId="{81CA643F-5BD9-4B89-A9DE-2FC84CFB80CA}" type="presParOf" srcId="{608B2ECB-5C01-40AE-960B-3DBAA0C93E10}" destId="{32440928-1168-484B-9A43-F2DD81E31B21}" srcOrd="0" destOrd="0" presId="urn:microsoft.com/office/officeart/2005/8/layout/lProcess2"/>
    <dgm:cxn modelId="{5CFDB131-E1F7-4E87-8244-40DFFB6B3360}" type="presParOf" srcId="{608B2ECB-5C01-40AE-960B-3DBAA0C93E10}" destId="{9AF59015-D9B0-49E9-8E14-EC4612FD81A3}" srcOrd="1" destOrd="0" presId="urn:microsoft.com/office/officeart/2005/8/layout/lProcess2"/>
    <dgm:cxn modelId="{02CB8507-930F-44AA-BC5E-FA5BAAAC8174}" type="presParOf" srcId="{608B2ECB-5C01-40AE-960B-3DBAA0C93E10}" destId="{3836FE45-B9AF-417D-B394-F4D94D6C4293}" srcOrd="2" destOrd="0" presId="urn:microsoft.com/office/officeart/2005/8/layout/lProcess2"/>
    <dgm:cxn modelId="{CE8DB453-6AF7-4588-A010-7F5E214728E3}" type="presParOf" srcId="{3836FE45-B9AF-417D-B394-F4D94D6C4293}" destId="{31521FB7-9E6B-4280-B816-06BC79B6FACE}" srcOrd="0" destOrd="0" presId="urn:microsoft.com/office/officeart/2005/8/layout/lProcess2"/>
    <dgm:cxn modelId="{C4E33C74-B0FF-40E3-9FC4-D6CC6FFD2A3F}" type="presParOf" srcId="{31521FB7-9E6B-4280-B816-06BC79B6FACE}" destId="{6401B1D3-E7D7-4E70-9201-EF1B0F299BE0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415774-64D2-4FDB-A071-286CD448B2D1}">
      <dsp:nvSpPr>
        <dsp:cNvPr id="0" name=""/>
        <dsp:cNvSpPr/>
      </dsp:nvSpPr>
      <dsp:spPr>
        <a:xfrm>
          <a:off x="1880" y="0"/>
          <a:ext cx="3421791" cy="607684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Pomoc na inwestycje wspierające efektywność energetyczną budynków </a:t>
          </a:r>
          <a:endParaRPr lang="pl-PL" sz="1600" kern="1200" dirty="0"/>
        </a:p>
      </dsp:txBody>
      <dsp:txXfrm>
        <a:off x="1880" y="0"/>
        <a:ext cx="3421791" cy="1823052"/>
      </dsp:txXfrm>
    </dsp:sp>
    <dsp:sp modelId="{517C3096-EB5A-4AF2-8669-C9DCA3050B02}">
      <dsp:nvSpPr>
        <dsp:cNvPr id="0" name=""/>
        <dsp:cNvSpPr/>
      </dsp:nvSpPr>
      <dsp:spPr>
        <a:xfrm>
          <a:off x="93470" y="1847671"/>
          <a:ext cx="3270154" cy="20245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25%  </a:t>
          </a:r>
          <a:r>
            <a:rPr lang="pl-PL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- inwestycja dotyczy tylko jednego rodzaju elementu budynku</a:t>
          </a:r>
          <a:endParaRPr lang="pl-PL" sz="1200" kern="1200" dirty="0">
            <a:solidFill>
              <a:srgbClr val="FF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30%</a:t>
          </a:r>
          <a:r>
            <a:rPr lang="pl-PL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- inwestycja dotyczy więcej niż jednego rodzaju elementu budynku</a:t>
          </a:r>
          <a:endParaRPr lang="pl-PL" sz="1200" kern="1200" dirty="0">
            <a:solidFill>
              <a:srgbClr val="FF000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40%</a:t>
          </a:r>
          <a:r>
            <a:rPr lang="pl-PL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- inwestycja prowadzi do poprawy efektywności energetycznej budynku o co najmniej 40%</a:t>
          </a:r>
          <a:r>
            <a:rPr lang="pl-PL" sz="1200" b="1" kern="1200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*</a:t>
          </a:r>
          <a:r>
            <a:rPr lang="pl-PL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w porównaniu z sytuacją sprzed inwestycji</a:t>
          </a:r>
          <a:endParaRPr lang="pl-PL" sz="900" kern="1200" dirty="0">
            <a:solidFill>
              <a:srgbClr val="FF0000"/>
            </a:solidFill>
          </a:endParaRPr>
        </a:p>
      </dsp:txBody>
      <dsp:txXfrm>
        <a:off x="152768" y="1906969"/>
        <a:ext cx="3151558" cy="1905985"/>
      </dsp:txXfrm>
    </dsp:sp>
    <dsp:sp modelId="{86537E54-19DA-40D1-92A1-D1E91256AD66}">
      <dsp:nvSpPr>
        <dsp:cNvPr id="0" name=""/>
        <dsp:cNvSpPr/>
      </dsp:nvSpPr>
      <dsp:spPr>
        <a:xfrm>
          <a:off x="3597185" y="0"/>
          <a:ext cx="2745831" cy="607684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Pomoc na inwestycje wspierające efektywność energetyczną procesów produkcji  </a:t>
          </a:r>
          <a:endParaRPr lang="pl-PL" sz="1600" kern="1200" dirty="0"/>
        </a:p>
      </dsp:txBody>
      <dsp:txXfrm>
        <a:off x="3597185" y="0"/>
        <a:ext cx="2745831" cy="1823052"/>
      </dsp:txXfrm>
    </dsp:sp>
    <dsp:sp modelId="{C28F35B6-E504-4B26-AE24-EDD479CBB059}">
      <dsp:nvSpPr>
        <dsp:cNvPr id="0" name=""/>
        <dsp:cNvSpPr/>
      </dsp:nvSpPr>
      <dsp:spPr>
        <a:xfrm>
          <a:off x="3647346" y="2486563"/>
          <a:ext cx="2645542" cy="9439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30%</a:t>
          </a:r>
        </a:p>
      </dsp:txBody>
      <dsp:txXfrm>
        <a:off x="3674993" y="2514210"/>
        <a:ext cx="2590248" cy="888650"/>
      </dsp:txXfrm>
    </dsp:sp>
    <dsp:sp modelId="{32440928-1168-484B-9A43-F2DD81E31B21}">
      <dsp:nvSpPr>
        <dsp:cNvPr id="0" name=""/>
        <dsp:cNvSpPr/>
      </dsp:nvSpPr>
      <dsp:spPr>
        <a:xfrm>
          <a:off x="6490344" y="0"/>
          <a:ext cx="3788210" cy="607684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Pomoc na inwestycje w propagowanie energii ze źródeł odnawialnych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 dirty="0"/>
        </a:p>
      </dsp:txBody>
      <dsp:txXfrm>
        <a:off x="6490344" y="0"/>
        <a:ext cx="3788210" cy="1823052"/>
      </dsp:txXfrm>
    </dsp:sp>
    <dsp:sp modelId="{6401B1D3-E7D7-4E70-9201-EF1B0F299BE0}">
      <dsp:nvSpPr>
        <dsp:cNvPr id="0" name=""/>
        <dsp:cNvSpPr/>
      </dsp:nvSpPr>
      <dsp:spPr>
        <a:xfrm>
          <a:off x="6518645" y="1769775"/>
          <a:ext cx="3700014" cy="30120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45%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instalacja do produkcji energii z OZE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instalacja wytwarzania wodoru odnawialnego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instalacja wytwarzania </a:t>
          </a:r>
          <a:r>
            <a:rPr lang="pl-PL" sz="1200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biometanu</a:t>
          </a:r>
          <a:endParaRPr lang="pl-PL" sz="12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30%</a:t>
          </a:r>
          <a:r>
            <a:rPr lang="pl-PL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magazyn energii elektrycznej lub ciepła z OZE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0" i="0" u="none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magazyn wodoru odnawialnego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0" i="0" u="none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magazyn </a:t>
          </a:r>
          <a:r>
            <a:rPr lang="pl-PL" sz="1200" b="0" i="0" u="none" kern="1200" dirty="0" err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biometanu</a:t>
          </a:r>
          <a:endParaRPr lang="pl-PL" sz="1200" b="0" i="0" u="none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0" i="0" u="none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dedykowana infrastruktura do dystrybucji wodoru odnawialnego</a:t>
          </a:r>
        </a:p>
      </dsp:txBody>
      <dsp:txXfrm>
        <a:off x="6606865" y="1857995"/>
        <a:ext cx="3523574" cy="28356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2BD582C5-ACA9-CC8D-C41D-073980717C3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D93768C-B02D-7F18-9C81-BB43B658072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72EB538-6020-4ED0-A450-9F2F49113206}" type="datetimeFigureOut">
              <a:rPr lang="pl-PL"/>
              <a:pPr>
                <a:defRPr/>
              </a:pPr>
              <a:t>2024-10-18</a:t>
            </a:fld>
            <a:endParaRPr lang="pl-PL"/>
          </a:p>
        </p:txBody>
      </p:sp>
      <p:sp>
        <p:nvSpPr>
          <p:cNvPr id="4" name="Symbol zastępczy obrazu slajdu 3">
            <a:extLst>
              <a:ext uri="{FF2B5EF4-FFF2-40B4-BE49-F238E27FC236}">
                <a16:creationId xmlns:a16="http://schemas.microsoft.com/office/drawing/2014/main" id="{4FFC6629-C316-4010-5541-56707C89A5B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>
            <a:extLst>
              <a:ext uri="{FF2B5EF4-FFF2-40B4-BE49-F238E27FC236}">
                <a16:creationId xmlns:a16="http://schemas.microsoft.com/office/drawing/2014/main" id="{D0ACA120-1CF5-761A-4E21-402E84E044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C0CF1FA-2B93-9410-D13E-2E54130A4D0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E5D39FE-5CE1-5B3A-B556-F64301F077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B0F54BB-6727-475F-9FD5-ED33A44F2811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ymbol zastępczy obrazu slajdu 1">
            <a:extLst>
              <a:ext uri="{FF2B5EF4-FFF2-40B4-BE49-F238E27FC236}">
                <a16:creationId xmlns:a16="http://schemas.microsoft.com/office/drawing/2014/main" id="{BAEE2547-540A-1C34-FE42-74B7256CA3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Symbol zastępczy notatek 2">
            <a:extLst>
              <a:ext uri="{FF2B5EF4-FFF2-40B4-BE49-F238E27FC236}">
                <a16:creationId xmlns:a16="http://schemas.microsoft.com/office/drawing/2014/main" id="{DDF80B94-0AD1-674B-9CD7-B6303076AB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 sz="1100" dirty="0"/>
          </a:p>
        </p:txBody>
      </p:sp>
      <p:sp>
        <p:nvSpPr>
          <p:cNvPr id="18436" name="Symbol zastępczy numeru slajdu 3">
            <a:extLst>
              <a:ext uri="{FF2B5EF4-FFF2-40B4-BE49-F238E27FC236}">
                <a16:creationId xmlns:a16="http://schemas.microsoft.com/office/drawing/2014/main" id="{B1643D38-FEB1-BF10-7F1F-D0C9BA7904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B3A1AAAA-A27A-45D8-A6BC-60C8906F3B44}" type="slidenum">
              <a:rPr lang="pl-PL" altLang="pl-PL" smtClean="0"/>
              <a:pPr/>
              <a:t>1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12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1479311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13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1474163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14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6214893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15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529282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16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8872938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17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0002995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18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762728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19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121524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20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2420481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21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991154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2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7702162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22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865700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23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7446044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24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568137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25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7971231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26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9833055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27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11191794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28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0191447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29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18577967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30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1437026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31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183389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3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7709123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32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42016224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ymbol zastępczy obrazu slajdu 1">
            <a:extLst>
              <a:ext uri="{FF2B5EF4-FFF2-40B4-BE49-F238E27FC236}">
                <a16:creationId xmlns:a16="http://schemas.microsoft.com/office/drawing/2014/main" id="{466BD8E8-B3B3-7AB7-A7D9-28512CC4733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Symbol zastępczy notatek 2">
            <a:extLst>
              <a:ext uri="{FF2B5EF4-FFF2-40B4-BE49-F238E27FC236}">
                <a16:creationId xmlns:a16="http://schemas.microsoft.com/office/drawing/2014/main" id="{4ECC5434-4ECC-331F-C4CA-9B68E47CD8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75780" name="Symbol zastępczy numeru slajdu 3">
            <a:extLst>
              <a:ext uri="{FF2B5EF4-FFF2-40B4-BE49-F238E27FC236}">
                <a16:creationId xmlns:a16="http://schemas.microsoft.com/office/drawing/2014/main" id="{092FFC74-E949-55C8-0CF9-F6786888A3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6D3F3AB-27F5-4E4A-B72A-414B2435B818}" type="slidenum">
              <a:rPr lang="pl-PL" altLang="pl-PL" smtClean="0"/>
              <a:pPr/>
              <a:t>33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4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87102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7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513788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8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377238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9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2029449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10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1407789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11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721752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B2730D38-E5A9-7471-3D54-D6038BF6D7C7}"/>
              </a:ext>
            </a:extLst>
          </p:cNvPr>
          <p:cNvSpPr/>
          <p:nvPr userDrawn="1"/>
        </p:nvSpPr>
        <p:spPr>
          <a:xfrm>
            <a:off x="1027113" y="1973263"/>
            <a:ext cx="8639175" cy="43275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7D55CA3-7F74-5CB7-CE0D-4EE6B5B4DDBB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 descr="Obraz zawierający tekst&#10;&#10;Opis wygenerowany automatycznie">
            <a:extLst>
              <a:ext uri="{FF2B5EF4-FFF2-40B4-BE49-F238E27FC236}">
                <a16:creationId xmlns:a16="http://schemas.microsoft.com/office/drawing/2014/main" id="{006C04D2-107A-BCE9-C207-DB50E5B4CC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13" y="1973263"/>
            <a:ext cx="3959225" cy="720725"/>
          </a:xfrm>
          <a:prstGeom prst="rect">
            <a:avLst/>
          </a:prstGeom>
          <a:solidFill>
            <a:srgbClr val="3E3E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970A86B6-99C4-5470-920D-CE74DB0595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977419B7-7FF6-E590-F5D9-3364AF12E5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AB949CE0-C342-20F2-6EE5-F75136DEBB9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8" y="539750"/>
            <a:ext cx="10795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C00CCD4E-465C-9EC5-39E6-478597F131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B460CF82-7A62-361F-0E2F-3A88B69147E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17">
            <a:extLst>
              <a:ext uri="{FF2B5EF4-FFF2-40B4-BE49-F238E27FC236}">
                <a16:creationId xmlns:a16="http://schemas.microsoft.com/office/drawing/2014/main" id="{E59F1ED2-80D3-A4AB-30CC-717E9020540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E19FAB3-F003-8736-E7CD-E490AA03D7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8A6B2964-CF72-417C-92A5-962D14C2EA66}" type="datetime1">
              <a:rPr lang="pl-PL"/>
              <a:pPr>
                <a:defRPr/>
              </a:pPr>
              <a:t>2024-10-18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7594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>
            <a:extLst>
              <a:ext uri="{FF2B5EF4-FFF2-40B4-BE49-F238E27FC236}">
                <a16:creationId xmlns:a16="http://schemas.microsoft.com/office/drawing/2014/main" id="{6E2C80A2-9629-695F-723F-E8BE4BCD0B54}"/>
              </a:ext>
            </a:extLst>
          </p:cNvPr>
          <p:cNvSpPr/>
          <p:nvPr userDrawn="1"/>
        </p:nvSpPr>
        <p:spPr>
          <a:xfrm>
            <a:off x="1025525" y="0"/>
            <a:ext cx="1079500" cy="179388"/>
          </a:xfrm>
          <a:prstGeom prst="rect">
            <a:avLst/>
          </a:prstGeom>
          <a:solidFill>
            <a:srgbClr val="3E3EBC"/>
          </a:solidFill>
          <a:ln>
            <a:solidFill>
              <a:srgbClr val="3E3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FA8C071A-B719-ECA3-A9BC-3D1C1DFCAD4B}"/>
              </a:ext>
            </a:extLst>
          </p:cNvPr>
          <p:cNvSpPr/>
          <p:nvPr userDrawn="1"/>
        </p:nvSpPr>
        <p:spPr>
          <a:xfrm>
            <a:off x="2105025" y="0"/>
            <a:ext cx="7559675" cy="179388"/>
          </a:xfrm>
          <a:prstGeom prst="rect">
            <a:avLst/>
          </a:prstGeom>
          <a:solidFill>
            <a:srgbClr val="554B97"/>
          </a:solidFill>
          <a:ln>
            <a:solidFill>
              <a:srgbClr val="554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5BE31E0A-2CB3-78E2-8774-31A64E5F053E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BDBDE9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8" name="Symbol zastępczy numeru slajdu 4">
            <a:extLst>
              <a:ext uri="{FF2B5EF4-FFF2-40B4-BE49-F238E27FC236}">
                <a16:creationId xmlns:a16="http://schemas.microsoft.com/office/drawing/2014/main" id="{4FC1BAB0-3474-D04B-02ED-E2A0408D42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AACD4-1935-4594-B09B-D604099FBDC6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97904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B2EE699A-F706-7E17-10A2-58E398FBC02C}"/>
              </a:ext>
            </a:extLst>
          </p:cNvPr>
          <p:cNvSpPr/>
          <p:nvPr userDrawn="1"/>
        </p:nvSpPr>
        <p:spPr>
          <a:xfrm>
            <a:off x="1025525" y="0"/>
            <a:ext cx="1079500" cy="179388"/>
          </a:xfrm>
          <a:prstGeom prst="rect">
            <a:avLst/>
          </a:prstGeom>
          <a:solidFill>
            <a:srgbClr val="3E3EBC"/>
          </a:solidFill>
          <a:ln>
            <a:solidFill>
              <a:srgbClr val="3E3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98DD9EDF-CB7F-FF5C-25AA-FC99C843CABB}"/>
              </a:ext>
            </a:extLst>
          </p:cNvPr>
          <p:cNvSpPr/>
          <p:nvPr userDrawn="1"/>
        </p:nvSpPr>
        <p:spPr>
          <a:xfrm>
            <a:off x="2105025" y="0"/>
            <a:ext cx="7559675" cy="179388"/>
          </a:xfrm>
          <a:prstGeom prst="rect">
            <a:avLst/>
          </a:prstGeom>
          <a:solidFill>
            <a:srgbClr val="554B97"/>
          </a:solidFill>
          <a:ln>
            <a:solidFill>
              <a:srgbClr val="554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4AB7ECF7-5F2A-8E43-E254-7C13376942FB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BDBDE9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8" name="Symbol zastępczy numeru slajdu 4">
            <a:extLst>
              <a:ext uri="{FF2B5EF4-FFF2-40B4-BE49-F238E27FC236}">
                <a16:creationId xmlns:a16="http://schemas.microsoft.com/office/drawing/2014/main" id="{4C2649F0-26E5-6853-C3EE-9A371F7CA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DC56F-5EC6-4779-B8AE-9F497CE5691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06987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E3E37C2E-F500-C5C4-5C95-EF85C157471A}"/>
              </a:ext>
            </a:extLst>
          </p:cNvPr>
          <p:cNvSpPr/>
          <p:nvPr userDrawn="1"/>
        </p:nvSpPr>
        <p:spPr>
          <a:xfrm>
            <a:off x="8585200" y="7380288"/>
            <a:ext cx="1081088" cy="1793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51F0E33A-13B1-E7B3-25B6-AB01A5D4489E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BDBDE9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6" name="Symbol zastępczy numeru slajdu 4">
            <a:extLst>
              <a:ext uri="{FF2B5EF4-FFF2-40B4-BE49-F238E27FC236}">
                <a16:creationId xmlns:a16="http://schemas.microsoft.com/office/drawing/2014/main" id="{0BE43D26-630A-3E41-1D96-9E719EE2F2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42D27-7C08-42B2-A660-8D480D28AFF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100552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>
            <a:extLst>
              <a:ext uri="{FF2B5EF4-FFF2-40B4-BE49-F238E27FC236}">
                <a16:creationId xmlns:a16="http://schemas.microsoft.com/office/drawing/2014/main" id="{F226233A-7F78-0743-7F6B-B3BF691AC1C8}"/>
              </a:ext>
            </a:extLst>
          </p:cNvPr>
          <p:cNvSpPr/>
          <p:nvPr userDrawn="1"/>
        </p:nvSpPr>
        <p:spPr>
          <a:xfrm>
            <a:off x="8585200" y="7380288"/>
            <a:ext cx="1081088" cy="1793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6" name="Symbol zastępczy numeru slajdu 4">
            <a:extLst>
              <a:ext uri="{FF2B5EF4-FFF2-40B4-BE49-F238E27FC236}">
                <a16:creationId xmlns:a16="http://schemas.microsoft.com/office/drawing/2014/main" id="{9B2FFA07-704C-E982-2705-4DF055D156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E51C2-DA85-4B3F-89E1-1C82D2A3FFF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86660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A82A406C-573A-C610-465C-38169DCFDD13}"/>
              </a:ext>
            </a:extLst>
          </p:cNvPr>
          <p:cNvSpPr/>
          <p:nvPr userDrawn="1"/>
        </p:nvSpPr>
        <p:spPr>
          <a:xfrm>
            <a:off x="2465388" y="4500563"/>
            <a:ext cx="8226425" cy="18002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Obraz 8" descr="Obraz zawierający tekst&#10;&#10;Opis wygenerowany automatycznie">
            <a:extLst>
              <a:ext uri="{FF2B5EF4-FFF2-40B4-BE49-F238E27FC236}">
                <a16:creationId xmlns:a16="http://schemas.microsoft.com/office/drawing/2014/main" id="{315CB2AE-2B66-AE8F-4815-9EC616DE0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975" y="4500563"/>
            <a:ext cx="3959225" cy="720725"/>
          </a:xfrm>
          <a:prstGeom prst="rect">
            <a:avLst/>
          </a:prstGeom>
          <a:solidFill>
            <a:srgbClr val="3E3E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0">
            <a:extLst>
              <a:ext uri="{FF2B5EF4-FFF2-40B4-BE49-F238E27FC236}">
                <a16:creationId xmlns:a16="http://schemas.microsoft.com/office/drawing/2014/main" id="{E477DB40-0FEF-3C81-9CEF-5187356751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az 12">
            <a:extLst>
              <a:ext uri="{FF2B5EF4-FFF2-40B4-BE49-F238E27FC236}">
                <a16:creationId xmlns:a16="http://schemas.microsoft.com/office/drawing/2014/main" id="{1B726731-63E0-A81F-D896-1E09C1C413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3">
            <a:extLst>
              <a:ext uri="{FF2B5EF4-FFF2-40B4-BE49-F238E27FC236}">
                <a16:creationId xmlns:a16="http://schemas.microsoft.com/office/drawing/2014/main" id="{8FA6312E-1CC0-9BB3-1E4F-677250C76D3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ymbol zastępczy obrazu 10"/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816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8739F1ED-ECE2-D191-9258-C6FE98463726}"/>
              </a:ext>
            </a:extLst>
          </p:cNvPr>
          <p:cNvSpPr/>
          <p:nvPr userDrawn="1"/>
        </p:nvSpPr>
        <p:spPr>
          <a:xfrm>
            <a:off x="1027113" y="1973263"/>
            <a:ext cx="8639175" cy="43275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1065CE1F-0983-5DCC-E24D-77F25B68CC5A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>
            <a:extLst>
              <a:ext uri="{FF2B5EF4-FFF2-40B4-BE49-F238E27FC236}">
                <a16:creationId xmlns:a16="http://schemas.microsoft.com/office/drawing/2014/main" id="{C4BDA65C-130D-0D60-CF03-1DADB1F0BA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4C85B052-953A-9BCB-8B58-F809AA5DB1C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3FAD5608-FF65-DC91-879D-4866ECDF026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8" y="539750"/>
            <a:ext cx="10795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3CDD25EB-514E-A9AE-C292-DE1F55ED1DF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E6F0C523-F2B3-52D1-F411-90D4B466AF4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CF400E4D-E34F-EE58-FAED-971EECF222B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5419653-40A8-3651-FE69-AC65DB32BB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0A5C0BFC-F57E-4854-AD2F-52CCD1599EE5}" type="datetime1">
              <a:rPr lang="pl-PL"/>
              <a:pPr>
                <a:defRPr/>
              </a:pPr>
              <a:t>2024-10-18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23699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ADEB7DBC-94F2-0B41-A20A-11275D7FD93D}"/>
              </a:ext>
            </a:extLst>
          </p:cNvPr>
          <p:cNvSpPr/>
          <p:nvPr userDrawn="1"/>
        </p:nvSpPr>
        <p:spPr>
          <a:xfrm>
            <a:off x="1025525" y="1982788"/>
            <a:ext cx="8640763" cy="4318000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EB7AEFB-0090-A071-EA2C-6B65F0A7E1FF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 descr="Obraz zawierający tekst&#10;&#10;Opis wygenerowany automatycznie">
            <a:extLst>
              <a:ext uri="{FF2B5EF4-FFF2-40B4-BE49-F238E27FC236}">
                <a16:creationId xmlns:a16="http://schemas.microsoft.com/office/drawing/2014/main" id="{3666C197-55EB-9ABC-30A1-81A835AC5E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13" y="1979613"/>
            <a:ext cx="3959225" cy="720725"/>
          </a:xfrm>
          <a:prstGeom prst="rect">
            <a:avLst/>
          </a:prstGeom>
          <a:solidFill>
            <a:srgbClr val="3E3EBC">
              <a:alpha val="9215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73A4532A-5772-D0F1-6DD1-06F2078E50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81CAF41E-C15B-4EDF-03E1-31DFB856AB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1FEFF701-4926-852F-FB23-8B77605F636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5C330585-DA52-62F3-83DA-70646840519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0EA20B0F-6411-9B54-FCC1-98C13C4F5CC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0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17">
            <a:extLst>
              <a:ext uri="{FF2B5EF4-FFF2-40B4-BE49-F238E27FC236}">
                <a16:creationId xmlns:a16="http://schemas.microsoft.com/office/drawing/2014/main" id="{69F8F5F6-916A-CA74-60C9-68A751F538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18">
            <a:extLst>
              <a:ext uri="{FF2B5EF4-FFF2-40B4-BE49-F238E27FC236}">
                <a16:creationId xmlns:a16="http://schemas.microsoft.com/office/drawing/2014/main" id="{C8C6158B-5D62-A78C-494D-A14A365A766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53816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az 19">
            <a:extLst>
              <a:ext uri="{FF2B5EF4-FFF2-40B4-BE49-F238E27FC236}">
                <a16:creationId xmlns:a16="http://schemas.microsoft.com/office/drawing/2014/main" id="{97682056-F133-D32D-D76E-BD0C221E84B4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20">
            <a:extLst>
              <a:ext uri="{FF2B5EF4-FFF2-40B4-BE49-F238E27FC236}">
                <a16:creationId xmlns:a16="http://schemas.microsoft.com/office/drawing/2014/main" id="{5EEE5BB7-EB35-B5F6-63F3-451BEC71E23A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12541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21">
            <a:extLst>
              <a:ext uri="{FF2B5EF4-FFF2-40B4-BE49-F238E27FC236}">
                <a16:creationId xmlns:a16="http://schemas.microsoft.com/office/drawing/2014/main" id="{CBD4D9A4-4773-AE82-C0E5-D2E8AA804A0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5429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22">
            <a:extLst>
              <a:ext uri="{FF2B5EF4-FFF2-40B4-BE49-F238E27FC236}">
                <a16:creationId xmlns:a16="http://schemas.microsoft.com/office/drawing/2014/main" id="{05566B2F-329C-CECA-0F9E-06A9CF7D3FE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950" y="53498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az 23">
            <a:extLst>
              <a:ext uri="{FF2B5EF4-FFF2-40B4-BE49-F238E27FC236}">
                <a16:creationId xmlns:a16="http://schemas.microsoft.com/office/drawing/2014/main" id="{B94E0A31-970C-D0B2-2865-59DD3EA035E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25" y="53181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24">
            <a:extLst>
              <a:ext uri="{FF2B5EF4-FFF2-40B4-BE49-F238E27FC236}">
                <a16:creationId xmlns:a16="http://schemas.microsoft.com/office/drawing/2014/main" id="{0B1D8062-2078-F5AF-4E1A-E6807AEC95AB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63" y="125253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raz 25">
            <a:extLst>
              <a:ext uri="{FF2B5EF4-FFF2-40B4-BE49-F238E27FC236}">
                <a16:creationId xmlns:a16="http://schemas.microsoft.com/office/drawing/2014/main" id="{BC55E75C-C8D9-E700-7CE7-4BA5FC84FDEA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Obraz 26">
            <a:extLst>
              <a:ext uri="{FF2B5EF4-FFF2-40B4-BE49-F238E27FC236}">
                <a16:creationId xmlns:a16="http://schemas.microsoft.com/office/drawing/2014/main" id="{1D4F2F74-8710-11CB-383A-EBE0EF7FCB93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B0923844-C53D-0DEE-3A07-AE42B97403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C30955AA-06E6-4C04-A951-CDEFB0C61620}" type="datetime1">
              <a:rPr lang="pl-PL"/>
              <a:pPr>
                <a:defRPr/>
              </a:pPr>
              <a:t>2024-10-18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16081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7711244B-4F40-0B97-CE65-6790B8B5D82E}"/>
              </a:ext>
            </a:extLst>
          </p:cNvPr>
          <p:cNvSpPr/>
          <p:nvPr userDrawn="1"/>
        </p:nvSpPr>
        <p:spPr>
          <a:xfrm>
            <a:off x="1025525" y="1982788"/>
            <a:ext cx="8640763" cy="4318000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C3BE7D14-95B9-BF15-DB72-D2BA92C040B2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>
            <a:extLst>
              <a:ext uri="{FF2B5EF4-FFF2-40B4-BE49-F238E27FC236}">
                <a16:creationId xmlns:a16="http://schemas.microsoft.com/office/drawing/2014/main" id="{E7D8ACD8-BAF2-5C2D-E943-269919EC7F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6377412B-EB3E-069B-D451-02D94064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8129BDBD-3525-175E-0E51-F677A1CAC99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C1808DC0-571A-1069-664E-C9683FEBD96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8442D7DB-1DC0-791B-2CB9-5021F525147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0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366017A6-4D80-DF11-23AC-7FA4C3561E8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17">
            <a:extLst>
              <a:ext uri="{FF2B5EF4-FFF2-40B4-BE49-F238E27FC236}">
                <a16:creationId xmlns:a16="http://schemas.microsoft.com/office/drawing/2014/main" id="{1AEDEC54-1976-47B1-00C7-7F3FD3F2836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53816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18">
            <a:extLst>
              <a:ext uri="{FF2B5EF4-FFF2-40B4-BE49-F238E27FC236}">
                <a16:creationId xmlns:a16="http://schemas.microsoft.com/office/drawing/2014/main" id="{50A51F08-0EEB-0B47-E6BD-854E76E48AD8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az 19">
            <a:extLst>
              <a:ext uri="{FF2B5EF4-FFF2-40B4-BE49-F238E27FC236}">
                <a16:creationId xmlns:a16="http://schemas.microsoft.com/office/drawing/2014/main" id="{9F1A7A94-0449-EAFA-A83B-A007548AB818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12541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20">
            <a:extLst>
              <a:ext uri="{FF2B5EF4-FFF2-40B4-BE49-F238E27FC236}">
                <a16:creationId xmlns:a16="http://schemas.microsoft.com/office/drawing/2014/main" id="{F348E6CD-5191-DC34-655B-5074431ABABD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5429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21">
            <a:extLst>
              <a:ext uri="{FF2B5EF4-FFF2-40B4-BE49-F238E27FC236}">
                <a16:creationId xmlns:a16="http://schemas.microsoft.com/office/drawing/2014/main" id="{360C72B7-5169-5E45-0100-440E68B795A5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950" y="53498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22">
            <a:extLst>
              <a:ext uri="{FF2B5EF4-FFF2-40B4-BE49-F238E27FC236}">
                <a16:creationId xmlns:a16="http://schemas.microsoft.com/office/drawing/2014/main" id="{1C4A0A19-673D-145F-6DFC-40B600258BF8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25" y="53181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az 23">
            <a:extLst>
              <a:ext uri="{FF2B5EF4-FFF2-40B4-BE49-F238E27FC236}">
                <a16:creationId xmlns:a16="http://schemas.microsoft.com/office/drawing/2014/main" id="{A877BC93-4E60-144A-78AD-D6F9D9D4B5E6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63" y="125253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24">
            <a:extLst>
              <a:ext uri="{FF2B5EF4-FFF2-40B4-BE49-F238E27FC236}">
                <a16:creationId xmlns:a16="http://schemas.microsoft.com/office/drawing/2014/main" id="{4F4873E9-C79E-B261-04BE-CA28065C46E4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raz 25">
            <a:extLst>
              <a:ext uri="{FF2B5EF4-FFF2-40B4-BE49-F238E27FC236}">
                <a16:creationId xmlns:a16="http://schemas.microsoft.com/office/drawing/2014/main" id="{FE70FD2E-EA85-554B-1232-3BC065FB7D64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EF9AE2F3-97CD-D842-8A32-447D365CB1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FCADBE59-3A8D-4B60-B132-C38BCB58B296}" type="datetime1">
              <a:rPr lang="pl-PL"/>
              <a:pPr>
                <a:defRPr/>
              </a:pPr>
              <a:t>2024-10-18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240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38F80E62-F779-E75A-3EDA-9B9408D9FE1E}"/>
              </a:ext>
            </a:extLst>
          </p:cNvPr>
          <p:cNvSpPr/>
          <p:nvPr userDrawn="1"/>
        </p:nvSpPr>
        <p:spPr>
          <a:xfrm>
            <a:off x="2825750" y="4500563"/>
            <a:ext cx="6840538" cy="18002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Obraz 8">
            <a:extLst>
              <a:ext uri="{FF2B5EF4-FFF2-40B4-BE49-F238E27FC236}">
                <a16:creationId xmlns:a16="http://schemas.microsoft.com/office/drawing/2014/main" id="{2DC8FB52-1049-0B90-AC4A-4E1E63F930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0">
            <a:extLst>
              <a:ext uri="{FF2B5EF4-FFF2-40B4-BE49-F238E27FC236}">
                <a16:creationId xmlns:a16="http://schemas.microsoft.com/office/drawing/2014/main" id="{9F58DD2E-7804-923E-46BD-CF879383850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az 12">
            <a:extLst>
              <a:ext uri="{FF2B5EF4-FFF2-40B4-BE49-F238E27FC236}">
                <a16:creationId xmlns:a16="http://schemas.microsoft.com/office/drawing/2014/main" id="{49A5FB3C-3E55-982C-261C-5D59E85CD25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3" descr="Obraz zawierający tekst&#10;&#10;Opis wygenerowany automatycznie">
            <a:extLst>
              <a:ext uri="{FF2B5EF4-FFF2-40B4-BE49-F238E27FC236}">
                <a16:creationId xmlns:a16="http://schemas.microsoft.com/office/drawing/2014/main" id="{5EFDB916-5D59-5F95-71B4-A6775E636F0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4500563"/>
            <a:ext cx="3959225" cy="720725"/>
          </a:xfrm>
          <a:prstGeom prst="rect">
            <a:avLst/>
          </a:prstGeom>
          <a:solidFill>
            <a:srgbClr val="3E3E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ymbol zastępczy obrazu 1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EA56248-3DCF-5D60-E274-18657B84ED3E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866063" y="539750"/>
            <a:ext cx="1800225" cy="366713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B22F03D3-40A2-4AD9-B377-A57BF4766CB0}" type="datetime1">
              <a:rPr lang="pl-PL"/>
              <a:pPr>
                <a:defRPr/>
              </a:pPr>
              <a:t>2024-10-18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92253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422F9659-3B01-4348-6479-4947BD64F93C}"/>
              </a:ext>
            </a:extLst>
          </p:cNvPr>
          <p:cNvSpPr/>
          <p:nvPr userDrawn="1"/>
        </p:nvSpPr>
        <p:spPr>
          <a:xfrm>
            <a:off x="2825750" y="4500563"/>
            <a:ext cx="6840538" cy="18002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Obraz 8">
            <a:extLst>
              <a:ext uri="{FF2B5EF4-FFF2-40B4-BE49-F238E27FC236}">
                <a16:creationId xmlns:a16="http://schemas.microsoft.com/office/drawing/2014/main" id="{7983F097-BEE9-5A41-A0DB-7F02C85990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0">
            <a:extLst>
              <a:ext uri="{FF2B5EF4-FFF2-40B4-BE49-F238E27FC236}">
                <a16:creationId xmlns:a16="http://schemas.microsoft.com/office/drawing/2014/main" id="{49DC1EF5-CF40-A829-92AF-216354CA4BE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az 12">
            <a:extLst>
              <a:ext uri="{FF2B5EF4-FFF2-40B4-BE49-F238E27FC236}">
                <a16:creationId xmlns:a16="http://schemas.microsoft.com/office/drawing/2014/main" id="{CA88542B-6973-162C-5C1D-2D1AC1145A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ymbol zastępczy obrazu 1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FA50DA2-8251-5626-1298-E9495E7D081E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866063" y="539750"/>
            <a:ext cx="1800225" cy="366713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CF55F772-CAF8-4F5B-A4F7-962CF19BD0E5}" type="datetime1">
              <a:rPr lang="pl-PL"/>
              <a:pPr>
                <a:defRPr/>
              </a:pPr>
              <a:t>2024-10-18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56708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7C8AB4D1-D460-526B-486B-2EBD71191A67}"/>
              </a:ext>
            </a:extLst>
          </p:cNvPr>
          <p:cNvSpPr/>
          <p:nvPr userDrawn="1"/>
        </p:nvSpPr>
        <p:spPr>
          <a:xfrm>
            <a:off x="2825750" y="4500563"/>
            <a:ext cx="7196138" cy="2159000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6101D7CB-EEA7-3455-0F03-6165F8CD9F28}"/>
              </a:ext>
            </a:extLst>
          </p:cNvPr>
          <p:cNvSpPr/>
          <p:nvPr userDrawn="1"/>
        </p:nvSpPr>
        <p:spPr>
          <a:xfrm>
            <a:off x="3905250" y="4500563"/>
            <a:ext cx="3600450" cy="35877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1DA6FE23-B704-FEAB-5BE1-8CC21435C722}"/>
              </a:ext>
            </a:extLst>
          </p:cNvPr>
          <p:cNvSpPr/>
          <p:nvPr userDrawn="1"/>
        </p:nvSpPr>
        <p:spPr>
          <a:xfrm>
            <a:off x="2825750" y="4500563"/>
            <a:ext cx="1079500" cy="35877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9" name="Symbol zastępczy obrazu 8"/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051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B13A8E0C-031B-8985-8EF3-DB846745240A}"/>
              </a:ext>
            </a:extLst>
          </p:cNvPr>
          <p:cNvSpPr/>
          <p:nvPr userDrawn="1"/>
        </p:nvSpPr>
        <p:spPr>
          <a:xfrm>
            <a:off x="2825750" y="4500563"/>
            <a:ext cx="7196138" cy="215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3A6A260E-A839-124D-B089-35E13250A7DA}"/>
              </a:ext>
            </a:extLst>
          </p:cNvPr>
          <p:cNvSpPr/>
          <p:nvPr userDrawn="1"/>
        </p:nvSpPr>
        <p:spPr>
          <a:xfrm>
            <a:off x="3905250" y="4500563"/>
            <a:ext cx="3600450" cy="358775"/>
          </a:xfrm>
          <a:prstGeom prst="rect">
            <a:avLst/>
          </a:prstGeom>
          <a:solidFill>
            <a:srgbClr val="554B97"/>
          </a:solidFill>
          <a:ln>
            <a:solidFill>
              <a:srgbClr val="554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052803FC-5BFA-9B59-D454-AB3015658CD9}"/>
              </a:ext>
            </a:extLst>
          </p:cNvPr>
          <p:cNvSpPr/>
          <p:nvPr userDrawn="1"/>
        </p:nvSpPr>
        <p:spPr>
          <a:xfrm>
            <a:off x="2825750" y="4500563"/>
            <a:ext cx="1079500" cy="35877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9" name="Symbol zastępczy obrazu 8"/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 dirty="0"/>
              <a:t>Kliknij ikonę, aby dodać obraz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63324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>
            <a:extLst>
              <a:ext uri="{FF2B5EF4-FFF2-40B4-BE49-F238E27FC236}">
                <a16:creationId xmlns:a16="http://schemas.microsoft.com/office/drawing/2014/main" id="{B256C58C-0B91-7112-00B5-45BA5613D379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93C67B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7" name="Symbol zastępczy numeru slajdu 4">
            <a:extLst>
              <a:ext uri="{FF2B5EF4-FFF2-40B4-BE49-F238E27FC236}">
                <a16:creationId xmlns:a16="http://schemas.microsoft.com/office/drawing/2014/main" id="{ED18D69B-C12C-D036-BE07-68C1F325B2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6BE7B-80CB-4926-B646-E23E8BCBFE2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040040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F838251-A90A-E97D-BC8F-B58CBB8A8B9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025525" y="900113"/>
            <a:ext cx="864076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  <a:endParaRPr lang="en-US" altLang="pl-P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689E6D8-A678-E7D5-D127-C805F2C575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025525" y="1979613"/>
            <a:ext cx="8640763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  <a:endParaRPr lang="en-US" altLang="pl-PL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216D459C-06A4-70A3-97CA-25CE224F0982}"/>
              </a:ext>
            </a:extLst>
          </p:cNvPr>
          <p:cNvSpPr/>
          <p:nvPr userDrawn="1"/>
        </p:nvSpPr>
        <p:spPr>
          <a:xfrm>
            <a:off x="1025525" y="0"/>
            <a:ext cx="1081088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8427F517-131B-CB47-FB7B-08410CF6CFF6}"/>
              </a:ext>
            </a:extLst>
          </p:cNvPr>
          <p:cNvSpPr/>
          <p:nvPr userDrawn="1"/>
        </p:nvSpPr>
        <p:spPr>
          <a:xfrm>
            <a:off x="2106613" y="0"/>
            <a:ext cx="7559675" cy="179388"/>
          </a:xfrm>
          <a:prstGeom prst="rect">
            <a:avLst/>
          </a:prstGeom>
          <a:solidFill>
            <a:srgbClr val="009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BAE3DA0-9E47-9E1A-3A63-2F550208A6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925"/>
            <a:ext cx="1079500" cy="179388"/>
          </a:xfrm>
          <a:prstGeom prst="rect">
            <a:avLst/>
          </a:prstGeom>
          <a:noFill/>
        </p:spPr>
        <p:txBody>
          <a:bodyPr vert="horz" wrap="square" lIns="0" tIns="72000" rIns="0" bIns="720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chemeClr val="tx2"/>
                </a:solidFill>
                <a:latin typeface="Open Sans" panose="020B0606030504020204" pitchFamily="34" charset="0"/>
              </a:defRPr>
            </a:lvl1pPr>
          </a:lstStyle>
          <a:p>
            <a:pPr>
              <a:defRPr/>
            </a:pPr>
            <a:fld id="{B6149208-B9E7-43D3-8F68-4BAE28D468F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61DCC141-D514-6954-7992-D59F5F8620D3}"/>
              </a:ext>
            </a:extLst>
          </p:cNvPr>
          <p:cNvSpPr/>
          <p:nvPr userDrawn="1"/>
        </p:nvSpPr>
        <p:spPr>
          <a:xfrm>
            <a:off x="8585200" y="7380288"/>
            <a:ext cx="1081088" cy="179387"/>
          </a:xfrm>
          <a:prstGeom prst="rect">
            <a:avLst/>
          </a:prstGeom>
          <a:solidFill>
            <a:srgbClr val="93C6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51" r:id="rId1"/>
    <p:sldLayoutId id="2147486752" r:id="rId2"/>
    <p:sldLayoutId id="2147486753" r:id="rId3"/>
    <p:sldLayoutId id="2147486754" r:id="rId4"/>
    <p:sldLayoutId id="2147486755" r:id="rId5"/>
    <p:sldLayoutId id="2147486756" r:id="rId6"/>
    <p:sldLayoutId id="2147486757" r:id="rId7"/>
    <p:sldLayoutId id="2147486758" r:id="rId8"/>
    <p:sldLayoutId id="2147486759" r:id="rId9"/>
    <p:sldLayoutId id="2147486760" r:id="rId10"/>
    <p:sldLayoutId id="2147486761" r:id="rId11"/>
    <p:sldLayoutId id="2147486762" r:id="rId12"/>
    <p:sldLayoutId id="2147486763" r:id="rId13"/>
    <p:sldLayoutId id="2147486764" r:id="rId14"/>
  </p:sldLayoutIdLst>
  <p:hf hdr="0" ftr="0"/>
  <p:txStyles>
    <p:titleStyle>
      <a:lvl1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4572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6pPr>
      <a:lvl7pPr marL="9144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7pPr>
      <a:lvl8pPr marL="13716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8pPr>
      <a:lvl9pPr marL="18288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9pPr>
    </p:titleStyle>
    <p:bodyStyle>
      <a:lvl1pPr marL="250825" indent="-250825" algn="l" defTabSz="1006475" rtl="0" eaLnBrk="0" fontAlgn="base" hangingPunct="0">
        <a:lnSpc>
          <a:spcPts val="2400"/>
        </a:lnSpc>
        <a:spcBef>
          <a:spcPts val="1100"/>
        </a:spcBef>
        <a:spcAft>
          <a:spcPct val="0"/>
        </a:spcAft>
        <a:buClr>
          <a:schemeClr val="accent1"/>
        </a:buClr>
        <a:buBlip>
          <a:blip r:embed="rId16"/>
        </a:buBlip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650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Blip>
          <a:blip r:embed="rId17"/>
        </a:buBlip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8888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Blip>
          <a:blip r:embed="rId18"/>
        </a:buBlip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713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6950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hyperlink" Target="https://uokik.gov.pl/wyjasnienia-wzory-oraz-pomocne-pliki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4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4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4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4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24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24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24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24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24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24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24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4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4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4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openxmlformats.org/officeDocument/2006/relationships/image" Target="../media/image36.png"/><Relationship Id="rId3" Type="http://schemas.openxmlformats.org/officeDocument/2006/relationships/image" Target="../media/image24.png"/><Relationship Id="rId7" Type="http://schemas.openxmlformats.org/officeDocument/2006/relationships/diagramData" Target="../diagrams/data1.xml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26.xml"/><Relationship Id="rId16" Type="http://schemas.openxmlformats.org/officeDocument/2006/relationships/image" Target="../media/image33.sv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11" Type="http://schemas.microsoft.com/office/2007/relationships/diagramDrawing" Target="../diagrams/drawing1.xml"/><Relationship Id="rId5" Type="http://schemas.openxmlformats.org/officeDocument/2006/relationships/image" Target="../media/image2.png"/><Relationship Id="rId15" Type="http://schemas.openxmlformats.org/officeDocument/2006/relationships/image" Target="../media/image32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1.png"/><Relationship Id="rId9" Type="http://schemas.openxmlformats.org/officeDocument/2006/relationships/diagramQuickStyle" Target="../diagrams/quickStyle1.xml"/><Relationship Id="rId14" Type="http://schemas.openxmlformats.org/officeDocument/2006/relationships/image" Target="../media/image37.sv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3" Type="http://schemas.openxmlformats.org/officeDocument/2006/relationships/image" Target="../media/image24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4.png"/><Relationship Id="rId4" Type="http://schemas.openxmlformats.org/officeDocument/2006/relationships/image" Target="../media/image29.sv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svg"/><Relationship Id="rId3" Type="http://schemas.openxmlformats.org/officeDocument/2006/relationships/image" Target="../media/image24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svg"/><Relationship Id="rId3" Type="http://schemas.openxmlformats.org/officeDocument/2006/relationships/image" Target="../media/image24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gov.pl/web/nfosigw/programy-priorytetowe--instrumenty-finansow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4.png"/><Relationship Id="rId4" Type="http://schemas.openxmlformats.org/officeDocument/2006/relationships/image" Target="../media/image29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33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png"/><Relationship Id="rId11" Type="http://schemas.openxmlformats.org/officeDocument/2006/relationships/image" Target="../media/image37.svg"/><Relationship Id="rId5" Type="http://schemas.openxmlformats.org/officeDocument/2006/relationships/image" Target="../media/image31.sv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ytuł 1">
            <a:extLst>
              <a:ext uri="{FF2B5EF4-FFF2-40B4-BE49-F238E27FC236}">
                <a16:creationId xmlns:a16="http://schemas.microsoft.com/office/drawing/2014/main" id="{25C1F810-5A2C-73E7-E2EA-32E6C2F66B7E}"/>
              </a:ext>
            </a:extLst>
          </p:cNvPr>
          <p:cNvSpPr txBox="1">
            <a:spLocks/>
          </p:cNvSpPr>
          <p:nvPr/>
        </p:nvSpPr>
        <p:spPr bwMode="auto">
          <a:xfrm>
            <a:off x="-2" y="4283893"/>
            <a:ext cx="10691813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pl-PL" sz="1800" b="1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 priorytetowy: 8.6 Współfinansowanie projektów realizowanych w ramach Programu </a:t>
            </a:r>
            <a:r>
              <a:rPr lang="pl-PL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Fundusze Europejskie na Infrastrukturę, Klimat, Środowisko 2021-2027 (</a:t>
            </a:r>
            <a:r>
              <a:rPr lang="pl-PL" sz="18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FEnIKS</a:t>
            </a:r>
            <a:r>
              <a:rPr lang="pl-PL" sz="1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 </a:t>
            </a: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pl-PL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1) Poprawa efektywności energetycznej (wraz z instalacją OZE) w dużych i średnich przedsiębiorstwach</a:t>
            </a: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pl-PL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2) Rozwój OZE</a:t>
            </a:r>
          </a:p>
          <a:p>
            <a:pPr algn="ctr">
              <a:lnSpc>
                <a:spcPct val="106000"/>
              </a:lnSpc>
              <a:spcBef>
                <a:spcPts val="1200"/>
              </a:spcBef>
              <a:spcAft>
                <a:spcPts val="0"/>
              </a:spcAft>
            </a:pPr>
            <a:r>
              <a:rPr lang="pl-PL" sz="1600" dirty="0"/>
              <a:t>Pomoc publiczna</a:t>
            </a:r>
          </a:p>
          <a:p>
            <a:pPr algn="ctr" eaLnBrk="1" hangingPunct="1"/>
            <a:r>
              <a:rPr lang="pl-PL" dirty="0"/>
              <a:t> </a:t>
            </a:r>
            <a:endParaRPr lang="pl-PL" altLang="pl-PL" sz="1800" b="0" dirty="0">
              <a:solidFill>
                <a:srgbClr val="002073"/>
              </a:solidFill>
              <a:latin typeface="Open Sans" panose="020B0806030504020204" pitchFamily="34" charset="0"/>
              <a:cs typeface="Open Sans" panose="020B0806030504020204" pitchFamily="34" charset="0"/>
            </a:endParaRPr>
          </a:p>
        </p:txBody>
      </p:sp>
      <p:sp>
        <p:nvSpPr>
          <p:cNvPr id="16" name="Tytuł 15">
            <a:extLst>
              <a:ext uri="{FF2B5EF4-FFF2-40B4-BE49-F238E27FC236}">
                <a16:creationId xmlns:a16="http://schemas.microsoft.com/office/drawing/2014/main" id="{787170AE-D786-C4B8-1BF9-CCE382B9595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410" y="179437"/>
            <a:ext cx="2736205" cy="287436"/>
          </a:xfrm>
        </p:spPr>
        <p:txBody>
          <a:bodyPr/>
          <a:lstStyle/>
          <a:p>
            <a:r>
              <a:rPr lang="pl-PL" sz="1800" dirty="0">
                <a:solidFill>
                  <a:srgbClr val="FFFFFF"/>
                </a:solidFill>
              </a:rPr>
              <a:t>Slajd tytułowy</a:t>
            </a:r>
          </a:p>
        </p:txBody>
      </p:sp>
      <p:sp>
        <p:nvSpPr>
          <p:cNvPr id="17411" name="Symbol zastępczy numeru slajdu 3" hidden="1">
            <a:extLst>
              <a:ext uri="{FF2B5EF4-FFF2-40B4-BE49-F238E27FC236}">
                <a16:creationId xmlns:a16="http://schemas.microsoft.com/office/drawing/2014/main" id="{8DAD59DD-94E0-2873-3ED3-462EDA8BB8A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37652ED6-1A5F-41C8-8CF9-EFF1C693D102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1</a:t>
            </a:fld>
            <a:endParaRPr lang="pl-PL" altLang="pl-PL" dirty="0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  <p:sp>
        <p:nvSpPr>
          <p:cNvPr id="14" name="Tytuł 1">
            <a:extLst>
              <a:ext uri="{FF2B5EF4-FFF2-40B4-BE49-F238E27FC236}">
                <a16:creationId xmlns:a16="http://schemas.microsoft.com/office/drawing/2014/main" id="{13CA0706-8249-3742-85AE-F68EDE7037D0}"/>
              </a:ext>
            </a:extLst>
          </p:cNvPr>
          <p:cNvSpPr txBox="1">
            <a:spLocks/>
          </p:cNvSpPr>
          <p:nvPr/>
        </p:nvSpPr>
        <p:spPr bwMode="auto">
          <a:xfrm>
            <a:off x="629381" y="6552145"/>
            <a:ext cx="9433048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pl-PL" altLang="pl-PL" sz="1400" b="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Małgorzata Głowacka, Wydział Pomocy Publicznej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00B03E41-BEFE-8873-57E5-B9E5EB0E71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7308229"/>
            <a:ext cx="10691813" cy="251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Pomoc na ochronę środowiska - </a:t>
            </a:r>
            <a:r>
              <a:rPr lang="pl-PL" altLang="pl-PL" sz="2800" dirty="0">
                <a:solidFill>
                  <a:schemeClr val="tx2"/>
                </a:solidFill>
                <a:latin typeface="Calibri" panose="020F0502020204030204" pitchFamily="34" charset="0"/>
              </a:rPr>
              <a:t>efekt zachęty</a:t>
            </a: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10</a:t>
            </a:fld>
            <a:endParaRPr lang="pl-PL" altLang="pl-PL"/>
          </a:p>
        </p:txBody>
      </p:sp>
      <p:sp>
        <p:nvSpPr>
          <p:cNvPr id="7" name="Symbol zastępczy tekstu 2">
            <a:extLst>
              <a:ext uri="{FF2B5EF4-FFF2-40B4-BE49-F238E27FC236}">
                <a16:creationId xmlns:a16="http://schemas.microsoft.com/office/drawing/2014/main" id="{71E72F6C-6F30-60DF-2415-5EB2EEFE8E35}"/>
              </a:ext>
            </a:extLst>
          </p:cNvPr>
          <p:cNvSpPr txBox="1">
            <a:spLocks/>
          </p:cNvSpPr>
          <p:nvPr/>
        </p:nvSpPr>
        <p:spPr>
          <a:xfrm>
            <a:off x="305346" y="827509"/>
            <a:ext cx="7873850" cy="4768699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SzPct val="100000"/>
              <a:buNone/>
              <a:defRPr/>
            </a:pPr>
            <a:r>
              <a:rPr lang="pl-PL" altLang="pl-PL" b="1" dirty="0">
                <a:solidFill>
                  <a:srgbClr val="000000"/>
                </a:solidFill>
              </a:rPr>
              <a:t>Wniosek musi być złożony przed rozpoczęciem inwestycji</a:t>
            </a:r>
            <a:endParaRPr lang="pl-PL" altLang="pl-PL" dirty="0">
              <a:solidFill>
                <a:srgbClr val="000000"/>
              </a:solidFill>
            </a:endParaRPr>
          </a:p>
          <a:p>
            <a:pPr marL="0" indent="0">
              <a:spcBef>
                <a:spcPts val="800"/>
              </a:spcBef>
              <a:buSzPct val="100000"/>
              <a:buNone/>
              <a:defRPr/>
            </a:pPr>
            <a:r>
              <a:rPr lang="pl-PL" altLang="pl-PL" sz="1400" u="sng" dirty="0">
                <a:solidFill>
                  <a:srgbClr val="000000"/>
                </a:solidFill>
              </a:rPr>
              <a:t>Rozpoczęcie inwestycji </a:t>
            </a:r>
            <a:r>
              <a:rPr lang="pl-PL" altLang="pl-PL" sz="1400" dirty="0">
                <a:solidFill>
                  <a:srgbClr val="000000"/>
                </a:solidFill>
              </a:rPr>
              <a:t>oznacza, zależnie od tego, co nastąpi najpierw:</a:t>
            </a:r>
          </a:p>
          <a:p>
            <a:pPr marL="180975" indent="-180975">
              <a:spcBef>
                <a:spcPts val="40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  <a:tabLst>
                <a:tab pos="180975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l-PL" altLang="pl-PL" sz="1400" dirty="0">
                <a:solidFill>
                  <a:srgbClr val="000000"/>
                </a:solidFill>
              </a:rPr>
              <a:t>rozpoczęcie robót budowlanych związanych z inwestycją (rozpoczęcie budowy, o którym mowa w art. 41 ust. 1 ustawy Prawo budowlane), lub </a:t>
            </a:r>
          </a:p>
          <a:p>
            <a:pPr marL="180975" indent="-180975">
              <a:spcBef>
                <a:spcPts val="40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  <a:tabLst>
                <a:tab pos="180975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l-PL" altLang="pl-PL" sz="1400" dirty="0">
                <a:solidFill>
                  <a:srgbClr val="000000"/>
                </a:solidFill>
              </a:rPr>
              <a:t>pierwsze prawnie wiążące zobowiązanie do zamówienia urządzeń, lub </a:t>
            </a:r>
          </a:p>
          <a:p>
            <a:pPr marL="180975" indent="-180975">
              <a:spcBef>
                <a:spcPts val="40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  <a:tabLst>
                <a:tab pos="180975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l-PL" altLang="pl-PL" sz="1400" dirty="0">
                <a:solidFill>
                  <a:srgbClr val="000000"/>
                </a:solidFill>
              </a:rPr>
              <a:t>zobowiązanie, które sprawia, że inwestycja staje się nieodwracalna (z ekonomicznego punktu widzenia byłoby trudno zaniechać inwestycji od chwili powzięcia tego zobowiązania, np. z uwagi na znaczne straty finansowe, które inwestor musiałby ponieść w przypadku rezygnacji z inwestycji) </a:t>
            </a:r>
          </a:p>
          <a:p>
            <a:pPr marL="0" indent="0">
              <a:spcBef>
                <a:spcPts val="400"/>
              </a:spcBef>
              <a:buClr>
                <a:srgbClr val="000000"/>
              </a:buClr>
              <a:buSzPct val="45000"/>
              <a:buNone/>
              <a:tabLst>
                <a:tab pos="180975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l-PL" altLang="pl-PL" sz="1400" dirty="0">
                <a:solidFill>
                  <a:srgbClr val="000000"/>
                </a:solidFill>
              </a:rPr>
              <a:t>Za rozpoczęcie inwestycji nie uznaje się zakupu gruntu ani prac przygotowawczych takich jak uzyskanie zezwoleń i przeprowadzenie studiów wykonalności</a:t>
            </a:r>
          </a:p>
          <a:p>
            <a:pPr marL="0" indent="0">
              <a:spcBef>
                <a:spcPts val="400"/>
              </a:spcBef>
              <a:buClr>
                <a:srgbClr val="000000"/>
              </a:buClr>
              <a:buSzPct val="45000"/>
              <a:buNone/>
              <a:tabLst>
                <a:tab pos="180975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pl-PL" altLang="pl-PL" sz="1400" dirty="0">
              <a:solidFill>
                <a:srgbClr val="000000"/>
              </a:solidFill>
            </a:endParaRPr>
          </a:p>
          <a:p>
            <a:pPr marL="0" indent="0">
              <a:spcBef>
                <a:spcPts val="400"/>
              </a:spcBef>
              <a:buClr>
                <a:srgbClr val="000000"/>
              </a:buClr>
              <a:buSzPct val="45000"/>
              <a:buNone/>
              <a:tabLst>
                <a:tab pos="180975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pl-PL" dirty="0"/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546C4022-4BD5-ED93-37F1-A0F71158392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792" y="767512"/>
            <a:ext cx="3130404" cy="3276619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8FDD23B0-1178-6DC8-AC76-2F0A324C90A7}"/>
              </a:ext>
            </a:extLst>
          </p:cNvPr>
          <p:cNvSpPr txBox="1"/>
          <p:nvPr/>
        </p:nvSpPr>
        <p:spPr>
          <a:xfrm>
            <a:off x="293797" y="4850851"/>
            <a:ext cx="10092670" cy="1912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spcBef>
                <a:spcPts val="363"/>
              </a:spcBef>
              <a:buClr>
                <a:srgbClr val="000000"/>
              </a:buClr>
              <a:buSzPct val="45000"/>
              <a:buNone/>
              <a:tabLst>
                <a:tab pos="164181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lang="pl-PL" altLang="pl-PL" sz="1270" u="sng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przypadku przetargu przeprowadzanego zgodnie z ustawą Prawo zamówień publicznych:</a:t>
            </a:r>
          </a:p>
          <a:p>
            <a:pPr marL="285750" indent="-285750">
              <a:spcBef>
                <a:spcPts val="363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ü"/>
              <a:tabLst>
                <a:tab pos="164181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lang="pl-PL" altLang="pl-PL" sz="127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ogłoszenie zamówienia nie stanowi rozpoczęcia prac pod warunkiem, że przewidziano możliwość unieważnienia postępowania zgodnie z art. 257 ustawy PZP</a:t>
            </a:r>
          </a:p>
          <a:p>
            <a:pPr marL="285750" indent="-285750">
              <a:spcBef>
                <a:spcPts val="363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ü"/>
              <a:tabLst>
                <a:tab pos="164181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lang="pl-PL" altLang="pl-PL" sz="127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przypadku wystąpienia okoliczności umożliwiającej unieważnienie przetargu można uznać, że ogłoszenie o zamówieniu nie stanowi rozpoczęcia inwestycji: </a:t>
            </a:r>
          </a:p>
          <a:p>
            <a:pPr>
              <a:spcBef>
                <a:spcPts val="363"/>
              </a:spcBef>
              <a:buClr>
                <a:srgbClr val="000000"/>
              </a:buClr>
              <a:buSzPct val="45000"/>
              <a:tabLst>
                <a:tab pos="164181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lang="pl-PL" altLang="pl-PL" sz="127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	art. 255 PZP - przesłanki formalne, np. nie złożono żadnej oferty </a:t>
            </a:r>
          </a:p>
          <a:p>
            <a:pPr>
              <a:spcBef>
                <a:spcPts val="363"/>
              </a:spcBef>
              <a:buClr>
                <a:srgbClr val="000000"/>
              </a:buClr>
              <a:buSzPct val="45000"/>
              <a:tabLst>
                <a:tab pos="164181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lang="pl-PL" altLang="pl-PL" sz="127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	art. 256 PZP - brak zasadności jego dalszego prowadzenia</a:t>
            </a:r>
          </a:p>
          <a:p>
            <a:pPr>
              <a:spcBef>
                <a:spcPts val="363"/>
              </a:spcBef>
              <a:buClr>
                <a:srgbClr val="000000"/>
              </a:buClr>
              <a:buSzPct val="45000"/>
              <a:tabLst>
                <a:tab pos="164181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lang="pl-PL" altLang="pl-PL" sz="127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	art. 258 PZP - brak wymaganej liczby wniosków</a:t>
            </a:r>
            <a:endParaRPr lang="pl-PL" sz="127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182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Pomoc na ochronę środowiska - trudna sytuacja ekonomiczna </a:t>
            </a: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11</a:t>
            </a:fld>
            <a:endParaRPr lang="pl-PL" alt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74E66BF-6ED1-D8F1-665D-7769EFB47AC9}"/>
              </a:ext>
            </a:extLst>
          </p:cNvPr>
          <p:cNvSpPr txBox="1">
            <a:spLocks/>
          </p:cNvSpPr>
          <p:nvPr/>
        </p:nvSpPr>
        <p:spPr>
          <a:xfrm>
            <a:off x="272247" y="709420"/>
            <a:ext cx="9649072" cy="4611605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SzPct val="100000"/>
              <a:defRPr/>
            </a:pPr>
            <a:r>
              <a:rPr lang="pl-PL" altLang="pl-PL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Przedsiębiorca jest w trudnej sytuacji:</a:t>
            </a:r>
          </a:p>
          <a:p>
            <a:pPr marL="342900" indent="-342900">
              <a:lnSpc>
                <a:spcPct val="100000"/>
              </a:lnSpc>
              <a:buSzPct val="100000"/>
              <a:buFont typeface="Wingdings" panose="05000000000000000000" pitchFamily="2" charset="2"/>
              <a:buChar char="ü"/>
              <a:tabLst>
                <a:tab pos="180975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l-PL" altLang="pl-PL" sz="1600" dirty="0">
                <a:solidFill>
                  <a:srgbClr val="000000"/>
                </a:solidFill>
                <a:latin typeface="Calibri" panose="020F0502020204030204" pitchFamily="34" charset="0"/>
              </a:rPr>
              <a:t>w przypadku przedsiębiorstw innych niż MŚP, które istnieją od mniej niż trzech lat: ponad połowa subskrybowanego kapitału podstawowego/kapitału wskazanego w sprawozdaniach finansowych została utracona w efekcie zakumulowanych strat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  <a:tabLst>
                <a:tab pos="180975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l-PL" altLang="pl-PL" sz="1600" dirty="0">
                <a:solidFill>
                  <a:srgbClr val="000000"/>
                </a:solidFill>
                <a:latin typeface="Calibri" panose="020F0502020204030204" pitchFamily="34" charset="0"/>
              </a:rPr>
              <a:t>jeśli przedsiębiorstwo podlega zbiorowemu postępowaniu w związku z niewypłacalnością lub zgodnie z prawem krajowym spełnia kryteria objęcia takim podstępowaniem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  <a:tabLst>
                <a:tab pos="180975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l-PL" altLang="pl-PL" sz="1600" dirty="0">
                <a:solidFill>
                  <a:srgbClr val="000000"/>
                </a:solidFill>
                <a:latin typeface="Calibri" panose="020F0502020204030204" pitchFamily="34" charset="0"/>
              </a:rPr>
              <a:t>jeśli otrzymał pomoc na ratowanie i nie spłacił do tej pory pożyczki ani nie zakończył umowy gwarancji lub otrzymał pomoc na restrukturyzację i nadal podlega planowi restrukturyzacyjnemu (realizuje plan)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  <a:tabLst>
                <a:tab pos="180975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l-PL" altLang="pl-PL" sz="1600" dirty="0">
                <a:solidFill>
                  <a:srgbClr val="000000"/>
                </a:solidFill>
                <a:latin typeface="Calibri" panose="020F0502020204030204" pitchFamily="34" charset="0"/>
              </a:rPr>
              <a:t>w przypadku dużego przedsiębiorstwa, jeśli w ciągu ostatnich dwóch lat:</a:t>
            </a:r>
          </a:p>
          <a:p>
            <a:pPr marL="614362" indent="-342900">
              <a:lnSpc>
                <a:spcPct val="10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tabLst>
                <a:tab pos="533400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l-PL" altLang="pl-PL" sz="1600" dirty="0">
                <a:solidFill>
                  <a:srgbClr val="000000"/>
                </a:solidFill>
                <a:latin typeface="Calibri" panose="020F0502020204030204" pitchFamily="34" charset="0"/>
              </a:rPr>
              <a:t>księgowy stosunek wartości kapitału obcego do kapitału własnego tego przedsiębiorstwa przekracza 7,5 oraz</a:t>
            </a:r>
          </a:p>
          <a:p>
            <a:pPr marL="614362" indent="-342900">
              <a:lnSpc>
                <a:spcPct val="10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tabLst>
                <a:tab pos="533400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l-PL" altLang="pl-PL" sz="1600" dirty="0">
                <a:solidFill>
                  <a:srgbClr val="000000"/>
                </a:solidFill>
                <a:latin typeface="Calibri" panose="020F0502020204030204" pitchFamily="34" charset="0"/>
              </a:rPr>
              <a:t>wskaźnik pokrycia odsetek zyskiem EBITDA (wynik na działalności operacyjnej + amortyzacja) (czyli: EBITDA/odsetki) tego przedsiębiorstwa wynosi poniżej 1,0. </a:t>
            </a:r>
          </a:p>
          <a:p>
            <a:pPr>
              <a:buClr>
                <a:srgbClr val="000000"/>
              </a:buClr>
              <a:buSzPct val="100000"/>
              <a:tabLst>
                <a:tab pos="180975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pl-PL" altLang="pl-PL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pl-PL" dirty="0"/>
          </a:p>
        </p:txBody>
      </p:sp>
      <p:sp>
        <p:nvSpPr>
          <p:cNvPr id="5" name="Objaśnienie ze strzałką w górę 3">
            <a:extLst>
              <a:ext uri="{FF2B5EF4-FFF2-40B4-BE49-F238E27FC236}">
                <a16:creationId xmlns:a16="http://schemas.microsoft.com/office/drawing/2014/main" id="{45BCD6BD-7B2C-729E-E3AA-8644B3F5D105}"/>
              </a:ext>
            </a:extLst>
          </p:cNvPr>
          <p:cNvSpPr/>
          <p:nvPr/>
        </p:nvSpPr>
        <p:spPr>
          <a:xfrm>
            <a:off x="1654336" y="4715941"/>
            <a:ext cx="6930863" cy="2002488"/>
          </a:xfrm>
          <a:prstGeom prst="upArrowCallout">
            <a:avLst>
              <a:gd name="adj1" fmla="val 21896"/>
              <a:gd name="adj2" fmla="val 25000"/>
              <a:gd name="adj3" fmla="val 14652"/>
              <a:gd name="adj4" fmla="val 80409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GWD: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należy odpowiedzieć na pytania w części B załącznika do wniosku Formularz informacji przedstawianych przy ubieganiu się o pomoc inną niż de </a:t>
            </a:r>
            <a:r>
              <a:rPr lang="pl-PL" sz="140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minimis</a:t>
            </a:r>
            <a:r>
              <a: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należy przedłożyć oświadczenie w zakładce wniosku „Kryteria horyzontalne” (dotyczy Części 2) programu)</a:t>
            </a:r>
          </a:p>
          <a:p>
            <a:endParaRPr lang="pl-PL" sz="1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Weryfikacja odbywa się na podstawie sprawozdań finansowych</a:t>
            </a:r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234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Pomoc na ochronę środowiska - trudna sytuacja ekonomiczna </a:t>
            </a: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12</a:t>
            </a:fld>
            <a:endParaRPr lang="pl-PL" altLang="pl-PL"/>
          </a:p>
        </p:txBody>
      </p:sp>
      <p:sp>
        <p:nvSpPr>
          <p:cNvPr id="7" name="Symbol zastępczy tekstu 2">
            <a:extLst>
              <a:ext uri="{FF2B5EF4-FFF2-40B4-BE49-F238E27FC236}">
                <a16:creationId xmlns:a16="http://schemas.microsoft.com/office/drawing/2014/main" id="{F6C2F60B-1A18-ABB2-7822-78E8A322E1DF}"/>
              </a:ext>
            </a:extLst>
          </p:cNvPr>
          <p:cNvSpPr txBox="1">
            <a:spLocks/>
          </p:cNvSpPr>
          <p:nvPr/>
        </p:nvSpPr>
        <p:spPr>
          <a:xfrm>
            <a:off x="314480" y="3418746"/>
            <a:ext cx="10077514" cy="9302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350"/>
              </a:spcBef>
            </a:pPr>
            <a:r>
              <a:rPr lang="pl-PL" alt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Badanie sytuacji ekonomicznej w przypadku podmiotów powiązanych - wyjaśnienia UOKiK na stronie: </a:t>
            </a:r>
          </a:p>
          <a:p>
            <a:pPr algn="l">
              <a:spcBef>
                <a:spcPts val="350"/>
              </a:spcBef>
            </a:pPr>
            <a:r>
              <a:rPr lang="pl-PL" alt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https://uokik.gov.pl/wyjasnienia-wzory-oraz-pomocne-pliki</a:t>
            </a:r>
            <a:endParaRPr lang="pl-PL" altLang="pl-PL" sz="1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buClr>
                <a:srgbClr val="000000"/>
              </a:buClr>
              <a:buSzPct val="100000"/>
              <a:tabLst>
                <a:tab pos="180975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pl-PL" altLang="pl-PL" sz="1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Objaśnienie ze strzałką w górę 4">
            <a:extLst>
              <a:ext uri="{FF2B5EF4-FFF2-40B4-BE49-F238E27FC236}">
                <a16:creationId xmlns:a16="http://schemas.microsoft.com/office/drawing/2014/main" id="{9B14595F-87CA-6894-942E-092C1B2316C4}"/>
              </a:ext>
            </a:extLst>
          </p:cNvPr>
          <p:cNvSpPr/>
          <p:nvPr/>
        </p:nvSpPr>
        <p:spPr>
          <a:xfrm rot="16200000">
            <a:off x="7650963" y="158741"/>
            <a:ext cx="2056785" cy="3425277"/>
          </a:xfrm>
          <a:prstGeom prst="upArrowCallout">
            <a:avLst>
              <a:gd name="adj1" fmla="val 21934"/>
              <a:gd name="adj2" fmla="val 18578"/>
              <a:gd name="adj3" fmla="val 13474"/>
              <a:gd name="adj4" fmla="val 88646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przypadku twierdzącej odpowiedzi („TAK”) na pytanie nr 7 Formularza informacji przedstawianych przy ubieganiu się o pomoc inną niż de </a:t>
            </a:r>
            <a:r>
              <a:rPr lang="pl-PL" sz="140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minimis</a:t>
            </a:r>
            <a:r>
              <a: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</a:t>
            </a:r>
          </a:p>
          <a:p>
            <a:pPr algn="ctr"/>
            <a:r>
              <a: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 wniosku należy załączyć informacje przygotowane zgodnie z wyjaśnieniami UOKiK</a:t>
            </a:r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2EB04E11-E97C-AF6F-997F-6A5159F291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956" y="1529427"/>
            <a:ext cx="6443508" cy="670556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BBDD73BA-C7F1-D454-F7CA-62089AA1F5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0623" y="4084299"/>
            <a:ext cx="7136125" cy="2340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057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Pomoc na ochronę środowiska – koszty kwalifikujące się do danego rodzaju pomocy oraz intensywność pomocy</a:t>
            </a: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13</a:t>
            </a:fld>
            <a:endParaRPr lang="pl-PL" altLang="pl-PL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3C4A6035-9DDE-4C02-8D26-C59C4F4B206E}"/>
              </a:ext>
            </a:extLst>
          </p:cNvPr>
          <p:cNvSpPr txBox="1"/>
          <p:nvPr/>
        </p:nvSpPr>
        <p:spPr>
          <a:xfrm>
            <a:off x="1648929" y="1681605"/>
            <a:ext cx="8701645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Pomocą mogą zostać objęte koszty inwestycji spełniające łącznie poniższe warunki: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są ponoszone po złożeniu wniosku o dofinansowanie, przy czym jako dzień poniesienia kosztu należy rozumieć dzień, w którym wnioskodawca podjął zobowiązanie do poniesienia kosztu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kwalifikują się do objęcia pomocą danego rodzaju oraz do dofinansowania w ramach naboru</a:t>
            </a:r>
          </a:p>
        </p:txBody>
      </p:sp>
      <p:sp>
        <p:nvSpPr>
          <p:cNvPr id="12" name="Symbol zastępczy tekstu 5">
            <a:extLst>
              <a:ext uri="{FF2B5EF4-FFF2-40B4-BE49-F238E27FC236}">
                <a16:creationId xmlns:a16="http://schemas.microsoft.com/office/drawing/2014/main" id="{4F04658C-C40C-7998-AD09-077803E3F2B8}"/>
              </a:ext>
            </a:extLst>
          </p:cNvPr>
          <p:cNvSpPr txBox="1">
            <a:spLocks/>
          </p:cNvSpPr>
          <p:nvPr/>
        </p:nvSpPr>
        <p:spPr>
          <a:xfrm>
            <a:off x="266042" y="4555007"/>
            <a:ext cx="10491787" cy="147732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350"/>
              </a:spcBef>
              <a:buSzPct val="100000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17" name="Grupa 16">
            <a:extLst>
              <a:ext uri="{FF2B5EF4-FFF2-40B4-BE49-F238E27FC236}">
                <a16:creationId xmlns:a16="http://schemas.microsoft.com/office/drawing/2014/main" id="{377EE7AF-601E-8406-1B89-8E6B18D0AC83}"/>
              </a:ext>
            </a:extLst>
          </p:cNvPr>
          <p:cNvGrpSpPr/>
          <p:nvPr/>
        </p:nvGrpSpPr>
        <p:grpSpPr>
          <a:xfrm>
            <a:off x="1535783" y="4573293"/>
            <a:ext cx="7952303" cy="798161"/>
            <a:chOff x="765664" y="5646269"/>
            <a:chExt cx="7952303" cy="798161"/>
          </a:xfrm>
        </p:grpSpPr>
        <p:sp>
          <p:nvSpPr>
            <p:cNvPr id="13" name="Text Box 4">
              <a:extLst>
                <a:ext uri="{FF2B5EF4-FFF2-40B4-BE49-F238E27FC236}">
                  <a16:creationId xmlns:a16="http://schemas.microsoft.com/office/drawing/2014/main" id="{7C41A5EE-09B0-8307-A1E9-E3BEDFB383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5664" y="5835942"/>
              <a:ext cx="2809875" cy="398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r" eaLnBrk="1" hangingPunct="1">
                <a:spcBef>
                  <a:spcPts val="1000"/>
                </a:spcBef>
                <a:buClrTx/>
                <a:buFontTx/>
                <a:buNone/>
              </a:pPr>
              <a:r>
                <a:rPr lang="pl-PL" altLang="pl-PL" dirty="0">
                  <a:latin typeface="Calibri" panose="020F0502020204030204" pitchFamily="34" charset="0"/>
                </a:rPr>
                <a:t>Intensywność pomocy</a:t>
              </a:r>
              <a:r>
                <a:rPr lang="pl-PL" altLang="pl-PL" sz="1600" dirty="0">
                  <a:latin typeface="Calibri" panose="020F0502020204030204" pitchFamily="34" charset="0"/>
                </a:rPr>
                <a:t> =</a:t>
              </a:r>
            </a:p>
          </p:txBody>
        </p:sp>
        <p:sp>
          <p:nvSpPr>
            <p:cNvPr id="14" name="Text Box 5">
              <a:extLst>
                <a:ext uri="{FF2B5EF4-FFF2-40B4-BE49-F238E27FC236}">
                  <a16:creationId xmlns:a16="http://schemas.microsoft.com/office/drawing/2014/main" id="{D6E1147C-8E93-F486-75B9-F9A2FA5D38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9722" y="5646269"/>
              <a:ext cx="3743325" cy="368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spcBef>
                  <a:spcPts val="875"/>
                </a:spcBef>
                <a:buClrTx/>
                <a:buFontTx/>
                <a:buNone/>
              </a:pPr>
              <a:r>
                <a:rPr lang="pl-PL" altLang="pl-PL" sz="1800" dirty="0">
                  <a:latin typeface="Calibri" panose="020F0502020204030204" pitchFamily="34" charset="0"/>
                </a:rPr>
                <a:t>Wartość pomocy publicznej (EDB)</a:t>
              </a:r>
            </a:p>
          </p:txBody>
        </p:sp>
        <p:sp>
          <p:nvSpPr>
            <p:cNvPr id="15" name="Text Box 6">
              <a:extLst>
                <a:ext uri="{FF2B5EF4-FFF2-40B4-BE49-F238E27FC236}">
                  <a16:creationId xmlns:a16="http://schemas.microsoft.com/office/drawing/2014/main" id="{F857F37E-125D-B5AA-04F5-E588B5DDAA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0529" y="6076130"/>
              <a:ext cx="4897438" cy="368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>
                <a:spcBef>
                  <a:spcPts val="875"/>
                </a:spcBef>
                <a:buClrTx/>
                <a:buFontTx/>
                <a:buNone/>
              </a:pPr>
              <a:r>
                <a:rPr lang="pl-PL" altLang="pl-PL" sz="1800" dirty="0">
                  <a:latin typeface="Calibri" panose="020F0502020204030204" pitchFamily="34" charset="0"/>
                </a:rPr>
                <a:t>  Koszty kwalifikujące się do objęcia pomocą</a:t>
              </a:r>
            </a:p>
          </p:txBody>
        </p:sp>
        <p:pic>
          <p:nvPicPr>
            <p:cNvPr id="16" name="Picture 7">
              <a:extLst>
                <a:ext uri="{FF2B5EF4-FFF2-40B4-BE49-F238E27FC236}">
                  <a16:creationId xmlns:a16="http://schemas.microsoft.com/office/drawing/2014/main" id="{083C5D9B-B1D4-7C41-B1FE-966EC58199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3940" y="6076130"/>
              <a:ext cx="4052888" cy="11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8" name="Objaśnienie ze strzałką w prawo 6">
            <a:extLst>
              <a:ext uri="{FF2B5EF4-FFF2-40B4-BE49-F238E27FC236}">
                <a16:creationId xmlns:a16="http://schemas.microsoft.com/office/drawing/2014/main" id="{A1B731C7-9664-4152-BFF6-E938186D7B8D}"/>
              </a:ext>
            </a:extLst>
          </p:cNvPr>
          <p:cNvSpPr/>
          <p:nvPr/>
        </p:nvSpPr>
        <p:spPr>
          <a:xfrm>
            <a:off x="220600" y="1365866"/>
            <a:ext cx="1426331" cy="5413503"/>
          </a:xfrm>
          <a:prstGeom prst="rightArrowCallout">
            <a:avLst>
              <a:gd name="adj1" fmla="val 25000"/>
              <a:gd name="adj2" fmla="val 28883"/>
              <a:gd name="adj3" fmla="val 18221"/>
              <a:gd name="adj4" fmla="val 71374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GWD: wyliczenie kosztów kwalifikujących się do objęcia pomocą oraz wartości pomocy należy przedstawić w załączniku do wniosku „Kalkulator pomocy publicznej”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BCA4AAAF-5F7F-5A10-6B98-A0602CD30561}"/>
              </a:ext>
            </a:extLst>
          </p:cNvPr>
          <p:cNvSpPr txBox="1"/>
          <p:nvPr/>
        </p:nvSpPr>
        <p:spPr>
          <a:xfrm>
            <a:off x="1692373" y="5972132"/>
            <a:ext cx="7703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Limit pomocy 30 mln euro (tzw. próg notyfikacyjny)</a:t>
            </a:r>
          </a:p>
        </p:txBody>
      </p:sp>
    </p:spTree>
    <p:extLst>
      <p:ext uri="{BB962C8B-B14F-4D97-AF65-F5344CB8AC3E}">
        <p14:creationId xmlns:p14="http://schemas.microsoft.com/office/powerpoint/2010/main" val="491410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Pomoc na inwestycje wspierające efektywność energetyczną budynków </a:t>
            </a: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14</a:t>
            </a:fld>
            <a:endParaRPr lang="pl-PL" altLang="pl-PL"/>
          </a:p>
        </p:txBody>
      </p:sp>
      <p:sp>
        <p:nvSpPr>
          <p:cNvPr id="3" name="Symbol zastępczy tekstu 5">
            <a:extLst>
              <a:ext uri="{FF2B5EF4-FFF2-40B4-BE49-F238E27FC236}">
                <a16:creationId xmlns:a16="http://schemas.microsoft.com/office/drawing/2014/main" id="{62660E0B-F7A5-7E64-2F4F-D017AB469F28}"/>
              </a:ext>
            </a:extLst>
          </p:cNvPr>
          <p:cNvSpPr txBox="1">
            <a:spLocks/>
          </p:cNvSpPr>
          <p:nvPr/>
        </p:nvSpPr>
        <p:spPr>
          <a:xfrm>
            <a:off x="521370" y="1350150"/>
            <a:ext cx="10491787" cy="18364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350"/>
              </a:spcBef>
              <a:buSzPct val="100000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Symbol zastępczy tekstu 2">
            <a:extLst>
              <a:ext uri="{FF2B5EF4-FFF2-40B4-BE49-F238E27FC236}">
                <a16:creationId xmlns:a16="http://schemas.microsoft.com/office/drawing/2014/main" id="{ED29ABFF-93BD-7EF6-55B5-EB4028386FE7}"/>
              </a:ext>
            </a:extLst>
          </p:cNvPr>
          <p:cNvSpPr txBox="1">
            <a:spLocks/>
          </p:cNvSpPr>
          <p:nvPr/>
        </p:nvSpPr>
        <p:spPr>
          <a:xfrm>
            <a:off x="280864" y="1325467"/>
            <a:ext cx="10081120" cy="5939755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  <a:defRPr/>
            </a:pPr>
            <a:r>
              <a:rPr lang="pl-PL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pl-PL" sz="1600" b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opuszczalność pomocy weryfikowana jest odrębnie dla każdego budynku</a:t>
            </a:r>
          </a:p>
          <a:p>
            <a:pPr marL="0" indent="0">
              <a:spcBef>
                <a:spcPts val="800"/>
              </a:spcBef>
              <a:buNone/>
              <a:defRPr/>
            </a:pPr>
            <a:r>
              <a:rPr lang="pl-PL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Przepisy pomocy publicznej nie różnicują zabytków i budynków innych niż zabytki</a:t>
            </a:r>
            <a:endParaRPr lang="pl-PL" sz="1600" b="1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Bef>
                <a:spcPts val="1200"/>
              </a:spcBef>
              <a:buNone/>
              <a:defRPr/>
            </a:pPr>
            <a:endParaRPr lang="pl-PL" altLang="pl-PL" sz="1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pl-PL" altLang="pl-PL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Podstawowe warunki dopuszczalności</a:t>
            </a:r>
          </a:p>
          <a:p>
            <a:pPr>
              <a:lnSpc>
                <a:spcPct val="106000"/>
              </a:lnSpc>
              <a:spcBef>
                <a:spcPts val="800"/>
              </a:spcBef>
              <a:buFontTx/>
              <a:buChar char="-"/>
              <a:defRPr/>
            </a:pPr>
            <a:r>
              <a:rPr lang="pl-PL" sz="16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odpowiednio wysoka poprawa efektywności energetycznej budynku (zmniejszenie zapotrzebowania na </a:t>
            </a: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energię</a:t>
            </a:r>
            <a:r>
              <a:rPr lang="pl-PL" sz="1600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</a:t>
            </a: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 w odniesieniu do stanu przed podjęciem działań inwestycyjnych:</a:t>
            </a:r>
            <a:endParaRPr lang="pl-PL" sz="16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1">
              <a:lnSpc>
                <a:spcPct val="106000"/>
              </a:lnSpc>
              <a:spcBef>
                <a:spcPts val="800"/>
              </a:spcBef>
              <a:buFont typeface="Wingdings" panose="05000000000000000000" pitchFamily="2" charset="2"/>
              <a:buChar char="Ø"/>
              <a:defRPr/>
            </a:pPr>
            <a:r>
              <a:rPr lang="pl-PL" sz="16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 najmniej </a:t>
            </a:r>
            <a:r>
              <a:rPr lang="pl-PL" sz="1600" b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20%</a:t>
            </a:r>
            <a:r>
              <a:rPr lang="pl-PL" sz="1600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**</a:t>
            </a:r>
            <a:r>
              <a:rPr lang="pl-PL" sz="16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jeżeli podejmowane działania dotyczą więcej niż jednego rodzaju elementów budynku</a:t>
            </a:r>
            <a:r>
              <a:rPr lang="pl-PL" sz="1600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*** </a:t>
            </a:r>
          </a:p>
          <a:p>
            <a:pPr lvl="1">
              <a:lnSpc>
                <a:spcPct val="106000"/>
              </a:lnSpc>
              <a:spcBef>
                <a:spcPts val="800"/>
              </a:spcBef>
              <a:buFont typeface="Wingdings" panose="05000000000000000000" pitchFamily="2" charset="2"/>
              <a:buChar char="Ø"/>
              <a:defRPr/>
            </a:pP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 najmniej </a:t>
            </a:r>
            <a:r>
              <a:rPr lang="pl-PL" sz="1600" b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10%</a:t>
            </a:r>
            <a:r>
              <a:rPr lang="pl-PL" sz="1600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**</a:t>
            </a:r>
            <a:r>
              <a:rPr lang="pl-PL" sz="16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jeżeli podejmowane działania dotyczą tylko jednego rodzaju elementów budynku</a:t>
            </a:r>
            <a:r>
              <a:rPr lang="pl-PL" sz="1600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***</a:t>
            </a:r>
          </a:p>
          <a:p>
            <a:pPr marL="341313" indent="-341313">
              <a:lnSpc>
                <a:spcPct val="103000"/>
              </a:lnSpc>
              <a:spcBef>
                <a:spcPts val="800"/>
              </a:spcBef>
              <a:buFont typeface="Wingdings" panose="05000000000000000000" pitchFamily="2" charset="2"/>
              <a:buChar char="ü"/>
              <a:defRPr/>
            </a:pPr>
            <a:endParaRPr lang="pl-PL" altLang="pl-PL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3000"/>
              </a:lnSpc>
              <a:spcBef>
                <a:spcPts val="800"/>
              </a:spcBef>
            </a:pPr>
            <a:endParaRPr lang="pl-PL" sz="1200" dirty="0"/>
          </a:p>
        </p:txBody>
      </p:sp>
      <p:pic>
        <p:nvPicPr>
          <p:cNvPr id="5" name="Grafika 4" descr="Chata kontur">
            <a:extLst>
              <a:ext uri="{FF2B5EF4-FFF2-40B4-BE49-F238E27FC236}">
                <a16:creationId xmlns:a16="http://schemas.microsoft.com/office/drawing/2014/main" id="{821C7087-221F-FE3C-1ABC-B7BAA7B832E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44994" y="207651"/>
            <a:ext cx="841473" cy="841473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80DA2245-EFBE-4830-3BA3-7DEA69769A5D}"/>
              </a:ext>
            </a:extLst>
          </p:cNvPr>
          <p:cNvSpPr txBox="1"/>
          <p:nvPr/>
        </p:nvSpPr>
        <p:spPr>
          <a:xfrm>
            <a:off x="833885" y="4882499"/>
            <a:ext cx="9552582" cy="1811201"/>
          </a:xfrm>
          <a:prstGeom prst="rect">
            <a:avLst/>
          </a:prstGeom>
          <a:noFill/>
          <a:ln>
            <a:solidFill>
              <a:srgbClr val="93C67B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3000"/>
              </a:lnSpc>
              <a:spcBef>
                <a:spcPts val="800"/>
              </a:spcBef>
              <a:defRPr/>
            </a:pPr>
            <a:r>
              <a:rPr lang="pl-PL" altLang="pl-PL" sz="1200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 </a:t>
            </a:r>
            <a:r>
              <a:rPr lang="pl-PL" alt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  <a:r>
              <a:rPr 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skaźnik rocznego zapotrzebowania na nieodnawialną energię pierwotną (EP), o którym mowa w § 329 </a:t>
            </a:r>
            <a:r>
              <a:rPr lang="pl-PL" sz="12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rozporządzenia Ministra Infrastruktury z dnia 12 kwietnia 2002 r. w sprawie warunków technicznych jakim powinny odpowiadać budynki i ich usytuowanie</a:t>
            </a:r>
            <a:endParaRPr lang="pl-PL" altLang="pl-PL" sz="1200" i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3000"/>
              </a:lnSpc>
              <a:spcBef>
                <a:spcPts val="800"/>
              </a:spcBef>
              <a:defRPr/>
            </a:pPr>
            <a:r>
              <a:rPr lang="pl-PL" altLang="pl-PL" sz="1200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** </a:t>
            </a:r>
            <a:r>
              <a:rPr lang="pl-PL" sz="12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 uwzględnieniu wyłącznie typowych prac termomodernizacyjnych (ocieplenie przegród zewnętrznych, usprawnienia systemów instalacyjnych budynku zwiększające jego efektywność energetyczną)</a:t>
            </a:r>
            <a:r>
              <a:rPr 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0" indent="0">
              <a:lnSpc>
                <a:spcPct val="103000"/>
              </a:lnSpc>
              <a:spcBef>
                <a:spcPts val="800"/>
              </a:spcBef>
              <a:buNone/>
              <a:defRPr/>
            </a:pPr>
            <a:r>
              <a:rPr lang="pl-PL" altLang="pl-PL" sz="1200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*** </a:t>
            </a:r>
            <a:r>
              <a:rPr lang="pl-PL" alt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element budynku - system techniczny budynku lub element przegród zewnętrznych budynku, gdzie: </a:t>
            </a:r>
          </a:p>
          <a:p>
            <a:pPr marL="0" indent="0">
              <a:lnSpc>
                <a:spcPct val="103000"/>
              </a:lnSpc>
              <a:spcBef>
                <a:spcPts val="0"/>
              </a:spcBef>
              <a:buNone/>
              <a:defRPr/>
            </a:pPr>
            <a:r>
              <a:rPr lang="pl-PL" alt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system techniczny budynku - urządzenia techniczne do ogrzewania, chłodzenia, wentylacji, ciepłej wody, oświetlenia budynku lub modułów budynku, lub ich kombinacja</a:t>
            </a:r>
          </a:p>
          <a:p>
            <a:pPr marL="0" indent="0">
              <a:lnSpc>
                <a:spcPct val="103000"/>
              </a:lnSpc>
              <a:spcBef>
                <a:spcPts val="0"/>
              </a:spcBef>
              <a:buNone/>
              <a:defRPr/>
            </a:pPr>
            <a:r>
              <a:rPr lang="pl-PL" alt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przegrody zewnętrzne - zintegrowane elementy budynku, które oddzielają jego wnętrze od środowiska zewnętrznego</a:t>
            </a:r>
          </a:p>
        </p:txBody>
      </p:sp>
    </p:spTree>
    <p:extLst>
      <p:ext uri="{BB962C8B-B14F-4D97-AF65-F5344CB8AC3E}">
        <p14:creationId xmlns:p14="http://schemas.microsoft.com/office/powerpoint/2010/main" val="32314533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Pomoc na inwestycje wspierające efektywność energetyczną budynków </a:t>
            </a: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15</a:t>
            </a:fld>
            <a:endParaRPr lang="pl-PL" altLang="pl-PL"/>
          </a:p>
        </p:txBody>
      </p:sp>
      <p:sp>
        <p:nvSpPr>
          <p:cNvPr id="3" name="Symbol zastępczy tekstu 5">
            <a:extLst>
              <a:ext uri="{FF2B5EF4-FFF2-40B4-BE49-F238E27FC236}">
                <a16:creationId xmlns:a16="http://schemas.microsoft.com/office/drawing/2014/main" id="{62660E0B-F7A5-7E64-2F4F-D017AB469F28}"/>
              </a:ext>
            </a:extLst>
          </p:cNvPr>
          <p:cNvSpPr txBox="1">
            <a:spLocks/>
          </p:cNvSpPr>
          <p:nvPr/>
        </p:nvSpPr>
        <p:spPr>
          <a:xfrm>
            <a:off x="521370" y="1350150"/>
            <a:ext cx="10491787" cy="18364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350"/>
              </a:spcBef>
              <a:buSzPct val="100000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Symbol zastępczy tekstu 2">
            <a:extLst>
              <a:ext uri="{FF2B5EF4-FFF2-40B4-BE49-F238E27FC236}">
                <a16:creationId xmlns:a16="http://schemas.microsoft.com/office/drawing/2014/main" id="{ED29ABFF-93BD-7EF6-55B5-EB4028386FE7}"/>
              </a:ext>
            </a:extLst>
          </p:cNvPr>
          <p:cNvSpPr txBox="1">
            <a:spLocks/>
          </p:cNvSpPr>
          <p:nvPr/>
        </p:nvSpPr>
        <p:spPr>
          <a:xfrm>
            <a:off x="292388" y="1081616"/>
            <a:ext cx="10081120" cy="5939755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pl-PL" altLang="pl-PL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Podstawowe warunki dopuszczalności (c.d.)</a:t>
            </a:r>
          </a:p>
          <a:p>
            <a:pPr marL="0" indent="0" algn="just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l-PL" sz="16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Jeżeli przedsięwzięcie przewiduje dla danego budynku również realizację któregokolwiek z poniższych działań, także koszty tych działań mogą zostać objęte pomocą:</a:t>
            </a: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pl-PL" sz="16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montaż zintegrowanych urządzeń wytwarzających na miejscu energię z OZE, wyłącznie na potrzeby danego budynku </a:t>
            </a: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20090" lvl="1" indent="-285750" algn="just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l-PL" sz="14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wyprodukowana energia nie może przekraczać zapotrzebowania danego budynku na energię 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20090" lvl="1" indent="-285750" algn="just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l-PL" sz="14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pompa ciepła może być uznana za instalację wytwarzania energii z OZE, o ile zapewniona jest zgodność z załącznikiem VII do </a:t>
            </a:r>
            <a:r>
              <a:rPr lang="pl-PL" sz="1400" i="1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dyrektywy Parlamentu Europejskiego i Rady (UE) 2018/2001 z dnia 11 grudnia 2018 r. w sprawie promowania stosowania energii ze źródeł odnawialnych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pl-PL" sz="16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instalacja magazynu (magazynów) energii pochodzącej z urządzeń wytwarzających na miejscu energię z OZE, jeżeli w skali roku energia dostarczona do magazynu będzie w co najmniej 75% pochodziła z tych urządzeń</a:t>
            </a: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pl-PL" sz="16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połączenie z efektywnym energetycznie systemem ciepłowniczym lub chłodniczym oraz powiązanymi z nim urządzeniami    </a:t>
            </a:r>
          </a:p>
          <a:p>
            <a:pPr lvl="1" algn="just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definicja efektywnego energetycznie systemu ciepłowniczego/chłodniczego zawarta jest w art. 2 pkt 41 dyrektywy Parlamentu Europejskiego i Rady 2012/27/UE z dnia 25 października 2012 r. w sprawie efektywności energetycznej, zmiany dyrektyw 2009/125/WE i 2010/30/UE oraz uchylenia dyrektyw 2004/8/WE i 2006/32/WE, która obowiązuje do dnia 11.10.2025 r. </a:t>
            </a:r>
          </a:p>
          <a:p>
            <a:pPr lvl="1" algn="just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dyrektywę 2012/27/UE zastąpi dyrektywa Parlamentu Europejskiego i Rady (UE) 2023/1791 z dnia 13 września 2023 r. w sprawie efektywności energetycznej oraz zmieniającą rozporządzenie (UE) 2023/955, która zaostrza definicję systemu efektywnego energetycznie (jednakże zgodnie z art. 26 dyrektywy 2023/1791 do dnia 31.12.2027 r. system spełniający ww. warunki może być uznany za efektywny energetycznie)</a:t>
            </a:r>
          </a:p>
          <a:p>
            <a:pPr marL="0" indent="0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pl-PL" altLang="pl-PL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3000"/>
              </a:lnSpc>
              <a:spcBef>
                <a:spcPts val="0"/>
              </a:spcBef>
              <a:spcAft>
                <a:spcPts val="0"/>
              </a:spcAft>
            </a:pPr>
            <a:endParaRPr lang="pl-PL" sz="1600" dirty="0"/>
          </a:p>
        </p:txBody>
      </p:sp>
      <p:pic>
        <p:nvPicPr>
          <p:cNvPr id="5" name="Grafika 4" descr="Chata kontur">
            <a:extLst>
              <a:ext uri="{FF2B5EF4-FFF2-40B4-BE49-F238E27FC236}">
                <a16:creationId xmlns:a16="http://schemas.microsoft.com/office/drawing/2014/main" id="{821C7087-221F-FE3C-1ABC-B7BAA7B832E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44994" y="207651"/>
            <a:ext cx="841473" cy="84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333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Pomoc na inwestycje wspierające efektywność energetyczną budynków </a:t>
            </a: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16</a:t>
            </a:fld>
            <a:endParaRPr lang="pl-PL" altLang="pl-PL"/>
          </a:p>
        </p:txBody>
      </p:sp>
      <p:sp>
        <p:nvSpPr>
          <p:cNvPr id="3" name="Symbol zastępczy tekstu 5">
            <a:extLst>
              <a:ext uri="{FF2B5EF4-FFF2-40B4-BE49-F238E27FC236}">
                <a16:creationId xmlns:a16="http://schemas.microsoft.com/office/drawing/2014/main" id="{62660E0B-F7A5-7E64-2F4F-D017AB469F28}"/>
              </a:ext>
            </a:extLst>
          </p:cNvPr>
          <p:cNvSpPr txBox="1">
            <a:spLocks/>
          </p:cNvSpPr>
          <p:nvPr/>
        </p:nvSpPr>
        <p:spPr>
          <a:xfrm>
            <a:off x="521370" y="1350150"/>
            <a:ext cx="10491787" cy="18364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350"/>
              </a:spcBef>
              <a:buSzPct val="100000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Symbol zastępczy tekstu 2">
            <a:extLst>
              <a:ext uri="{FF2B5EF4-FFF2-40B4-BE49-F238E27FC236}">
                <a16:creationId xmlns:a16="http://schemas.microsoft.com/office/drawing/2014/main" id="{ED29ABFF-93BD-7EF6-55B5-EB4028386FE7}"/>
              </a:ext>
            </a:extLst>
          </p:cNvPr>
          <p:cNvSpPr txBox="1">
            <a:spLocks/>
          </p:cNvSpPr>
          <p:nvPr/>
        </p:nvSpPr>
        <p:spPr>
          <a:xfrm>
            <a:off x="292388" y="1081616"/>
            <a:ext cx="10081120" cy="5939755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pl-PL" altLang="pl-PL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Podstawowe warunki dopuszczalności (c.d.)</a:t>
            </a:r>
          </a:p>
          <a:p>
            <a:pPr marL="0" indent="0" algn="just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l-PL" sz="16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Jeżeli przedsięwzięcie przewiduje dla danego budynku również realizację poniższych działań (o ile jest to zgodne z zasadami naboru), także koszty tych działań mogą zostać objęte pomocą:</a:t>
            </a: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pl-PL" sz="16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budowa i instalacja infrastruktury ładowania przeznaczonej do użytku przez użytkowników budynku oraz infrastruktury z nią powiązanej, jeżeli obiekty parkingowe znajdują się wewnątrz budynku lub fizycznie sąsiadują z budynkiem</a:t>
            </a: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pl-PL" sz="16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instalacja urządzeń do cyfryzacji budynku, w szczególności na rzecz zwiększenia jego gotowości do obsługi inteligentnych sieci </a:t>
            </a: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pl-PL" sz="16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inwestycja w zielone dachy i wyposażenie do zatrzymywania i wykorzystywania wód deszczowych</a:t>
            </a: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pl-PL" altLang="pl-PL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3000"/>
              </a:lnSpc>
              <a:spcBef>
                <a:spcPts val="0"/>
              </a:spcBef>
              <a:spcAft>
                <a:spcPts val="0"/>
              </a:spcAft>
            </a:pPr>
            <a:endParaRPr lang="pl-PL" sz="1600" dirty="0"/>
          </a:p>
        </p:txBody>
      </p:sp>
      <p:pic>
        <p:nvPicPr>
          <p:cNvPr id="5" name="Grafika 4" descr="Chata kontur">
            <a:extLst>
              <a:ext uri="{FF2B5EF4-FFF2-40B4-BE49-F238E27FC236}">
                <a16:creationId xmlns:a16="http://schemas.microsoft.com/office/drawing/2014/main" id="{821C7087-221F-FE3C-1ABC-B7BAA7B832E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44994" y="207651"/>
            <a:ext cx="841473" cy="84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96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Pomoc na inwestycje wspierające efektywność energetyczną budynków </a:t>
            </a: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17</a:t>
            </a:fld>
            <a:endParaRPr lang="pl-PL" altLang="pl-PL"/>
          </a:p>
        </p:txBody>
      </p:sp>
      <p:sp>
        <p:nvSpPr>
          <p:cNvPr id="3" name="Symbol zastępczy tekstu 5">
            <a:extLst>
              <a:ext uri="{FF2B5EF4-FFF2-40B4-BE49-F238E27FC236}">
                <a16:creationId xmlns:a16="http://schemas.microsoft.com/office/drawing/2014/main" id="{62660E0B-F7A5-7E64-2F4F-D017AB469F28}"/>
              </a:ext>
            </a:extLst>
          </p:cNvPr>
          <p:cNvSpPr txBox="1">
            <a:spLocks/>
          </p:cNvSpPr>
          <p:nvPr/>
        </p:nvSpPr>
        <p:spPr>
          <a:xfrm>
            <a:off x="521370" y="1350150"/>
            <a:ext cx="10491787" cy="18364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350"/>
              </a:spcBef>
              <a:buSzPct val="100000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Symbol zastępczy tekstu 2">
            <a:extLst>
              <a:ext uri="{FF2B5EF4-FFF2-40B4-BE49-F238E27FC236}">
                <a16:creationId xmlns:a16="http://schemas.microsoft.com/office/drawing/2014/main" id="{ED29ABFF-93BD-7EF6-55B5-EB4028386FE7}"/>
              </a:ext>
            </a:extLst>
          </p:cNvPr>
          <p:cNvSpPr txBox="1">
            <a:spLocks/>
          </p:cNvSpPr>
          <p:nvPr/>
        </p:nvSpPr>
        <p:spPr>
          <a:xfrm>
            <a:off x="292388" y="1081616"/>
            <a:ext cx="10081120" cy="5939755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pl-PL" altLang="pl-PL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Podstawowe warunki dopuszczalności (c.d.)</a:t>
            </a:r>
          </a:p>
          <a:p>
            <a:pPr marL="0" indent="0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pl-PL" altLang="pl-PL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Wyłączenia:</a:t>
            </a:r>
          </a:p>
          <a:p>
            <a:pPr marL="342900" indent="-342900" algn="just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pl-PL" sz="1600" dirty="0"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lokalna sieć ciepłownicza </a:t>
            </a:r>
            <a:r>
              <a:rPr lang="pl-PL" sz="16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lub chłodnicza</a:t>
            </a:r>
          </a:p>
          <a:p>
            <a:pPr marL="342900" lvl="0" indent="-342900" algn="just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pl-PL" sz="16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instalacje wytwarzające energię w kogeneracji, chyba że instalacja wykorzystuje wyłącznie OZE</a:t>
            </a:r>
            <a:endParaRPr lang="pl-PL" sz="1600" dirty="0">
              <a:latin typeface="Open Sans" panose="020B0606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pl-PL" sz="16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instalacja urządzeń energetycznych wykorzystujących paliwa kopalne, w tym gaz ziemny</a:t>
            </a:r>
          </a:p>
          <a:p>
            <a:pPr lvl="1" algn="just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l-PL" sz="1600" dirty="0"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pl-PL" sz="16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omoc nie może zostać udzielona na instalację nowych źródeł wytwarzania energii zasilanych bezpośrednio paliwami kopalnymi, w tym nowych źródeł zastępujących źródła istniejące </a:t>
            </a:r>
          </a:p>
          <a:p>
            <a:pPr lvl="1" algn="just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l-PL" sz="1600" dirty="0"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pl-PL" sz="16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omoc może zostać udzielona na poprawę efektywności energetycznej istniejących źródeł wykorzystujących paliwa kopalne, innych niż wytwarzające energię w kogeneracji</a:t>
            </a:r>
          </a:p>
          <a:p>
            <a:pPr marL="342900" lvl="0" indent="-342900" algn="just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pl-PL" sz="16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modernizacja instalacji grzewczej / chłodzącej wewnątrz budynku, uwarunkowana inwestycją w źródło wytwarzania ciepła zasilanego paliwami  kopalnymi, w tym gazem ziemnym </a:t>
            </a:r>
          </a:p>
          <a:p>
            <a:pPr lvl="1" algn="just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l-PL" sz="1600" dirty="0"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pl-PL" sz="16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do zasady pomoc może zostać udzielona m.in. na poprawę efektywności energetycznej urządzeń grzewczych (instalacja c.o.) lub urządzeń chłodzących wewnątrz budynku, w tym</a:t>
            </a:r>
            <a:r>
              <a:rPr lang="pl-PL" sz="1600" dirty="0"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możliwe jest udzielenie pomocy na poprawę efektywności energetycznej tych urządzeń w przypadku wymiany źródła na nowe o takiej samej mocy</a:t>
            </a:r>
            <a:endParaRPr lang="pl-PL" sz="1600" dirty="0">
              <a:effectLst/>
              <a:latin typeface="Open Sans" panose="020B0606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l-PL" sz="16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modernizacja instalacji nie może zostać objęta pomocą, jeżeli dany zakres prac modernizacyjnych wynika bezpośrednio z realizacji inwestycji w źródło wytwarzania energii cieplnej z paliw kopalnych, prowadzącej do zwiększenia jego mocy</a:t>
            </a:r>
          </a:p>
          <a:p>
            <a:pPr marL="0" indent="0">
              <a:lnSpc>
                <a:spcPct val="103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pl-PL" altLang="pl-PL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3000"/>
              </a:lnSpc>
              <a:spcBef>
                <a:spcPts val="0"/>
              </a:spcBef>
              <a:spcAft>
                <a:spcPts val="0"/>
              </a:spcAft>
            </a:pPr>
            <a:endParaRPr lang="pl-PL" sz="1600" dirty="0"/>
          </a:p>
        </p:txBody>
      </p:sp>
      <p:pic>
        <p:nvPicPr>
          <p:cNvPr id="5" name="Grafika 4" descr="Chata kontur">
            <a:extLst>
              <a:ext uri="{FF2B5EF4-FFF2-40B4-BE49-F238E27FC236}">
                <a16:creationId xmlns:a16="http://schemas.microsoft.com/office/drawing/2014/main" id="{821C7087-221F-FE3C-1ABC-B7BAA7B832E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44994" y="207651"/>
            <a:ext cx="841473" cy="84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3872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Pomoc na inwestycje wspierające efektywność energetyczną procesów produkcji </a:t>
            </a: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18</a:t>
            </a:fld>
            <a:endParaRPr lang="pl-PL" altLang="pl-PL"/>
          </a:p>
        </p:txBody>
      </p:sp>
      <p:sp>
        <p:nvSpPr>
          <p:cNvPr id="3" name="Symbol zastępczy tekstu 5">
            <a:extLst>
              <a:ext uri="{FF2B5EF4-FFF2-40B4-BE49-F238E27FC236}">
                <a16:creationId xmlns:a16="http://schemas.microsoft.com/office/drawing/2014/main" id="{62660E0B-F7A5-7E64-2F4F-D017AB469F28}"/>
              </a:ext>
            </a:extLst>
          </p:cNvPr>
          <p:cNvSpPr txBox="1">
            <a:spLocks/>
          </p:cNvSpPr>
          <p:nvPr/>
        </p:nvSpPr>
        <p:spPr>
          <a:xfrm>
            <a:off x="521370" y="1350150"/>
            <a:ext cx="10491787" cy="18364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350"/>
              </a:spcBef>
              <a:buSzPct val="100000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Grafika 6" descr="Fabryka kontur">
            <a:extLst>
              <a:ext uri="{FF2B5EF4-FFF2-40B4-BE49-F238E27FC236}">
                <a16:creationId xmlns:a16="http://schemas.microsoft.com/office/drawing/2014/main" id="{19D32A72-82B9-1799-F81C-F916D5CE03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04605" y="244476"/>
            <a:ext cx="781862" cy="781862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7198367D-12C5-8614-57F3-9CC42D2AB241}"/>
              </a:ext>
            </a:extLst>
          </p:cNvPr>
          <p:cNvSpPr txBox="1"/>
          <p:nvPr/>
        </p:nvSpPr>
        <p:spPr>
          <a:xfrm>
            <a:off x="305346" y="1108372"/>
            <a:ext cx="10167622" cy="5711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altLang="pl-PL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Podstawowe warunki dopuszczalności</a:t>
            </a:r>
          </a:p>
          <a:p>
            <a:endParaRPr lang="pl-PL" sz="1600" dirty="0"/>
          </a:p>
          <a:p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Pomoc może zostać udzielona, jeżeli efektem inwestycji jest: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osiągnięcie wyższej efektywności energetycznej niż wymagają tego obowiązujące przedsiębiorstwo standardy UE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jeżeli inwestycja jest związana z przyjętymi (opublikowanymi w Dzienniku Urzędowym UE) standardami UE, które zaczną obowiązywać w przyszłości, dostosowanie do tych standardów musi nastąpić co najmniej 18 miesięcy przed datą wejścia ich w życie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pomocy nie udziela się na inwestycje służące jedynie dostosowaniu do obowiązujących standardów UE dotyczących efektywności energetycznej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poprawa efektywności energetycznej w przypadku braku obowiązujących przedsiębiorstwo standardów UE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l-PL" sz="1600" dirty="0"/>
          </a:p>
          <a:p>
            <a:pPr algn="just">
              <a:lnSpc>
                <a:spcPct val="115000"/>
              </a:lnSpc>
              <a:spcBef>
                <a:spcPts val="600"/>
              </a:spcBef>
            </a:pPr>
            <a:r>
              <a:rPr lang="pl-PL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Standard ochrony środowiska UE, w tym dotyczący efektywności energetycznej, oznacza: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pl-PL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obowiązkowy standard unijny określający poziom, jaki indywidualne przedsiębiorstwo powinno osiągnąć w zakresie ochrony środowiska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pl-PL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obowiązek stosowania najlepszych dostępnych technik (BAT)</a:t>
            </a:r>
            <a:r>
              <a:rPr lang="pl-PL" sz="1400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</a:t>
            </a:r>
            <a:r>
              <a:rPr lang="pl-PL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 zagwarantowania, że poziomy emisji zanieczyszczeń nie przekroczą tych, jakie zostałyby osiągnięte w przypadku stosowania BAT; jeżeli poziomy te wyrażono podając zakres, zastosowanie ma dolna granica warunkująca osiągnięcie BAT dla danego przedsiębiorstwa</a:t>
            </a:r>
          </a:p>
          <a:p>
            <a:pPr lvl="1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pl-PL" sz="1200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</a:t>
            </a:r>
            <a:r>
              <a:rPr lang="pl-PL" sz="12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BAT - zgodnie z definicją w </a:t>
            </a:r>
            <a:r>
              <a:rPr lang="pl-PL" sz="12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dyrektywie Parlamentu Europejskiego i Rady 2010/75/UE z dnia 24 listopada 2010 r. w sprawie emisji przemysłowych (zintegrowane zapobieganie zanieczyszczeniom i ich kontrola) </a:t>
            </a:r>
            <a:r>
              <a:rPr lang="pl-PL" sz="12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oraz</a:t>
            </a:r>
            <a:r>
              <a:rPr lang="pl-PL" sz="12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12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poziomy emisji powiązane z BAT określone w aktach wykonawczych do dyrektywy 2010/75/UE lub na podstawie innych obowiązujących dyrektyw</a:t>
            </a:r>
          </a:p>
        </p:txBody>
      </p:sp>
    </p:spTree>
    <p:extLst>
      <p:ext uri="{BB962C8B-B14F-4D97-AF65-F5344CB8AC3E}">
        <p14:creationId xmlns:p14="http://schemas.microsoft.com/office/powerpoint/2010/main" val="4724374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Pomoc na inwestycje wspierające efektywność energetyczną procesów produkcji </a:t>
            </a: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19</a:t>
            </a:fld>
            <a:endParaRPr lang="pl-PL" altLang="pl-PL"/>
          </a:p>
        </p:txBody>
      </p:sp>
      <p:sp>
        <p:nvSpPr>
          <p:cNvPr id="3" name="Symbol zastępczy tekstu 5">
            <a:extLst>
              <a:ext uri="{FF2B5EF4-FFF2-40B4-BE49-F238E27FC236}">
                <a16:creationId xmlns:a16="http://schemas.microsoft.com/office/drawing/2014/main" id="{62660E0B-F7A5-7E64-2F4F-D017AB469F28}"/>
              </a:ext>
            </a:extLst>
          </p:cNvPr>
          <p:cNvSpPr txBox="1">
            <a:spLocks/>
          </p:cNvSpPr>
          <p:nvPr/>
        </p:nvSpPr>
        <p:spPr>
          <a:xfrm>
            <a:off x="521370" y="1350150"/>
            <a:ext cx="10491787" cy="18364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350"/>
              </a:spcBef>
              <a:buSzPct val="100000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Grafika 6" descr="Fabryka kontur">
            <a:extLst>
              <a:ext uri="{FF2B5EF4-FFF2-40B4-BE49-F238E27FC236}">
                <a16:creationId xmlns:a16="http://schemas.microsoft.com/office/drawing/2014/main" id="{19D32A72-82B9-1799-F81C-F916D5CE03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04605" y="244476"/>
            <a:ext cx="781862" cy="781862"/>
          </a:xfrm>
          <a:prstGeom prst="rect">
            <a:avLst/>
          </a:prstGeom>
        </p:spPr>
      </p:pic>
      <p:sp>
        <p:nvSpPr>
          <p:cNvPr id="9" name="Symbol zastępczy tekstu 2">
            <a:extLst>
              <a:ext uri="{FF2B5EF4-FFF2-40B4-BE49-F238E27FC236}">
                <a16:creationId xmlns:a16="http://schemas.microsoft.com/office/drawing/2014/main" id="{8304CF53-B524-627B-F848-F8CA3A7B2C32}"/>
              </a:ext>
            </a:extLst>
          </p:cNvPr>
          <p:cNvSpPr txBox="1">
            <a:spLocks/>
          </p:cNvSpPr>
          <p:nvPr/>
        </p:nvSpPr>
        <p:spPr>
          <a:xfrm>
            <a:off x="351334" y="1618407"/>
            <a:ext cx="9963124" cy="4405976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None/>
              <a:defRPr/>
            </a:pPr>
            <a:r>
              <a:rPr lang="pl-PL" altLang="pl-PL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Wyłączenia:</a:t>
            </a:r>
          </a:p>
          <a:p>
            <a:pPr algn="just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l-PL" dirty="0"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lokalna sieć ciepłownicza </a:t>
            </a:r>
            <a:r>
              <a:rPr lang="pl-PL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lub chłodnicza inna niż na potrzeby własne przedsiębiorstwa wnioskodawcy</a:t>
            </a:r>
          </a:p>
          <a:p>
            <a:pPr lvl="0" algn="just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l-PL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instalacje wytwarzające energię w kogeneracji</a:t>
            </a:r>
            <a:endParaRPr lang="pl-PL" dirty="0">
              <a:latin typeface="Open Sans" panose="020B0606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l-PL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instalacja urządzeń energetycznych wykorzystujących paliwa kopalne, w tym gaz ziemny</a:t>
            </a:r>
          </a:p>
          <a:p>
            <a:pPr lvl="1" algn="just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l-PL" sz="1600" dirty="0"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urządzenia energetyczne - urządzenia i instalacje wytwarzające energię elektryczną lub cieplną, jak również wszelkie urządzenia wykorzystujące taką energię </a:t>
            </a:r>
          </a:p>
          <a:p>
            <a:pPr lvl="1" algn="just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l-PL" sz="1600" dirty="0"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pl-PL" sz="16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omoc nie może zostać udzielona na instalację nowych </a:t>
            </a:r>
            <a:r>
              <a:rPr lang="pl-PL" sz="1600" dirty="0"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urządzeń energetycznych zasilanych </a:t>
            </a:r>
            <a:r>
              <a:rPr lang="pl-PL" sz="16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bezpośrednio paliwami kopalnymi</a:t>
            </a:r>
          </a:p>
          <a:p>
            <a:pPr lvl="1" algn="just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l-PL" sz="1600" dirty="0"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pl-PL" sz="1600" dirty="0"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omoc może zostać udzielona na poprawę efektywności energetycznej istniejących urządzeń energetycznych zasilanych  paliwami kopalnymi</a:t>
            </a:r>
            <a:endParaRPr lang="pl-PL" sz="1600" dirty="0">
              <a:latin typeface="Open Sans" panose="020B0606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koszty związane z osiągnięciem efektów innych niż efektywność energetyczna, w tym innych efektów w zakresie ochrony środowiska oraz efektów innych niż środowiskowe (np. zwiększenie zdolności produkcyjnych/usługowych, utrzymanie wielkości produkcji dzięki inwestycji odtworzeniowej, wprowadzenie nowego produktu, udoskonalenie produktu) </a:t>
            </a:r>
          </a:p>
          <a:p>
            <a:pPr algn="just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pl-PL" dirty="0">
              <a:latin typeface="Open Sans" panose="020B0606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pl-PL" dirty="0">
              <a:effectLst/>
              <a:latin typeface="Open Sans" panose="020B0606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pl-PL" alt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3000"/>
              </a:lnSpc>
              <a:spcBef>
                <a:spcPts val="0"/>
              </a:spcBef>
              <a:spcAft>
                <a:spcPts val="0"/>
              </a:spcAft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72329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dirty="0"/>
              <a:t>Plan prezentacji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400E913-020C-AFAB-704A-31BD60F939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346" y="1271232"/>
            <a:ext cx="10081120" cy="4092781"/>
          </a:xfrm>
        </p:spPr>
        <p:txBody>
          <a:bodyPr/>
          <a:lstStyle/>
          <a:p>
            <a:pPr marL="342900" indent="-342900" algn="just">
              <a:spcBef>
                <a:spcPts val="600"/>
              </a:spcBef>
              <a:buAutoNum type="arabicPeriod"/>
            </a:pPr>
            <a:r>
              <a:rPr lang="pl-PL" dirty="0"/>
              <a:t>Pomoc publiczna a program priorytetowy oraz GWD</a:t>
            </a:r>
          </a:p>
          <a:p>
            <a:pPr marL="342900" indent="-342900" algn="just">
              <a:spcBef>
                <a:spcPts val="600"/>
              </a:spcBef>
              <a:buAutoNum type="arabicPeriod"/>
            </a:pPr>
            <a:r>
              <a:rPr lang="pl-PL" dirty="0"/>
              <a:t>Ustalone w naborze warunki udzielania pomocy w przypadku podmiotów innych niż dostawcy usług energetycznych w rozumieniu dyrektywy 2012/27/UE:</a:t>
            </a:r>
          </a:p>
          <a:p>
            <a:pPr lvl="1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</a:t>
            </a:r>
            <a:r>
              <a:rPr lang="pl-PL" kern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omoc na ochronę środowiska</a:t>
            </a:r>
          </a:p>
          <a:p>
            <a:pPr lvl="1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</a:t>
            </a:r>
            <a:r>
              <a:rPr lang="pl-PL" kern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omoc de </a:t>
            </a:r>
            <a:r>
              <a:rPr lang="pl-PL" kern="1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minimis</a:t>
            </a:r>
            <a:endParaRPr lang="pl-PL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algn="just">
              <a:spcBef>
                <a:spcPts val="600"/>
              </a:spcBef>
              <a:buFontTx/>
              <a:buAutoNum type="arabicPeriod"/>
            </a:pPr>
            <a:r>
              <a:rPr lang="pl-PL" dirty="0"/>
              <a:t>Ustalone w naborze warunki udzielania pomocy w przypadku przedsiębiorców będących dostawcami usług energetycznych w rozumieniu dyrektywy 2012/27/UE (dotyczy tylko Części 1 programu):</a:t>
            </a:r>
          </a:p>
          <a:p>
            <a:pPr lvl="1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pomoc</a:t>
            </a:r>
            <a:r>
              <a:rPr lang="pl-PL" kern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na ochronę środowiska</a:t>
            </a:r>
          </a:p>
          <a:p>
            <a:pPr marL="0" indent="0" algn="just">
              <a:spcBef>
                <a:spcPts val="600"/>
              </a:spcBef>
              <a:buNone/>
            </a:pPr>
            <a:endParaRPr lang="pl-PL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algn="just">
              <a:spcBef>
                <a:spcPts val="600"/>
              </a:spcBef>
              <a:buAutoNum type="arabicPeriod"/>
            </a:pPr>
            <a:endParaRPr lang="pl-PL" dirty="0"/>
          </a:p>
          <a:p>
            <a:pPr marL="342900" indent="-342900" algn="just">
              <a:spcBef>
                <a:spcPts val="600"/>
              </a:spcBef>
              <a:buAutoNum type="arabicPeriod"/>
            </a:pPr>
            <a:endParaRPr lang="pl-PL" dirty="0"/>
          </a:p>
          <a:p>
            <a:pPr marL="342900" indent="-342900" algn="just">
              <a:spcBef>
                <a:spcPts val="600"/>
              </a:spcBef>
              <a:buAutoNum type="arabicPeriod"/>
            </a:pPr>
            <a:endParaRPr lang="pl-PL" dirty="0"/>
          </a:p>
          <a:p>
            <a:pPr marL="342900" indent="-342900" algn="just">
              <a:spcBef>
                <a:spcPts val="600"/>
              </a:spcBef>
              <a:buAutoNum type="arabicPeriod"/>
            </a:pPr>
            <a:endParaRPr lang="pl-PL" dirty="0"/>
          </a:p>
          <a:p>
            <a:pPr marL="342900" indent="-342900" algn="just">
              <a:spcBef>
                <a:spcPts val="600"/>
              </a:spcBef>
              <a:buAutoNum type="arabicPeriod"/>
            </a:pPr>
            <a:endParaRPr lang="pl-PL" dirty="0"/>
          </a:p>
          <a:p>
            <a:pPr marL="342900" indent="-342900" algn="just">
              <a:spcBef>
                <a:spcPts val="600"/>
              </a:spcBef>
              <a:buAutoNum type="arabicPeriod"/>
            </a:pPr>
            <a:endParaRPr lang="pl-PL" i="1" dirty="0"/>
          </a:p>
          <a:p>
            <a:pPr marL="0" indent="0" algn="just">
              <a:buNone/>
            </a:pPr>
            <a:endParaRPr lang="pl-PL" u="none" strike="noStrike" dirty="0">
              <a:solidFill>
                <a:srgbClr val="000000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Calibri Light" panose="020F0302020204030204" pitchFamily="34" charset="0"/>
            </a:endParaRPr>
          </a:p>
          <a:p>
            <a:pPr marL="0" indent="0" algn="just">
              <a:buNone/>
            </a:pPr>
            <a:endParaRPr lang="pl-PL" dirty="0"/>
          </a:p>
          <a:p>
            <a:pPr marL="0" indent="0" algn="just">
              <a:buNone/>
            </a:pPr>
            <a:endParaRPr lang="pl-PL" dirty="0"/>
          </a:p>
          <a:p>
            <a:pPr marL="0" indent="0" algn="just">
              <a:buNone/>
            </a:pPr>
            <a:endParaRPr lang="pl-PL" dirty="0"/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0530148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Pomoc na inwestycje wspierające efektywność energetyczną procesów produkcji </a:t>
            </a: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20</a:t>
            </a:fld>
            <a:endParaRPr lang="pl-PL" altLang="pl-PL"/>
          </a:p>
        </p:txBody>
      </p:sp>
      <p:sp>
        <p:nvSpPr>
          <p:cNvPr id="3" name="Symbol zastępczy tekstu 5">
            <a:extLst>
              <a:ext uri="{FF2B5EF4-FFF2-40B4-BE49-F238E27FC236}">
                <a16:creationId xmlns:a16="http://schemas.microsoft.com/office/drawing/2014/main" id="{62660E0B-F7A5-7E64-2F4F-D017AB469F28}"/>
              </a:ext>
            </a:extLst>
          </p:cNvPr>
          <p:cNvSpPr txBox="1">
            <a:spLocks/>
          </p:cNvSpPr>
          <p:nvPr/>
        </p:nvSpPr>
        <p:spPr>
          <a:xfrm>
            <a:off x="521370" y="1350150"/>
            <a:ext cx="10491787" cy="18364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350"/>
              </a:spcBef>
              <a:buSzPct val="100000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Grafika 6" descr="Fabryka kontur">
            <a:extLst>
              <a:ext uri="{FF2B5EF4-FFF2-40B4-BE49-F238E27FC236}">
                <a16:creationId xmlns:a16="http://schemas.microsoft.com/office/drawing/2014/main" id="{19D32A72-82B9-1799-F81C-F916D5CE03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04605" y="244476"/>
            <a:ext cx="781862" cy="781862"/>
          </a:xfrm>
          <a:prstGeom prst="rect">
            <a:avLst/>
          </a:prstGeom>
        </p:spPr>
      </p:pic>
      <p:sp>
        <p:nvSpPr>
          <p:cNvPr id="5" name="Symbol zastępczy tekstu 2">
            <a:extLst>
              <a:ext uri="{FF2B5EF4-FFF2-40B4-BE49-F238E27FC236}">
                <a16:creationId xmlns:a16="http://schemas.microsoft.com/office/drawing/2014/main" id="{5A1FC4E6-C99C-F931-3950-E30AF0EAD5AC}"/>
              </a:ext>
            </a:extLst>
          </p:cNvPr>
          <p:cNvSpPr txBox="1">
            <a:spLocks/>
          </p:cNvSpPr>
          <p:nvPr/>
        </p:nvSpPr>
        <p:spPr>
          <a:xfrm>
            <a:off x="285142" y="1271441"/>
            <a:ext cx="10101325" cy="5112493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3000"/>
              </a:lnSpc>
              <a:spcBef>
                <a:spcPts val="800"/>
              </a:spcBef>
              <a:buNone/>
            </a:pPr>
            <a:r>
              <a:rPr lang="pl-PL" b="1" dirty="0"/>
              <a:t>Metody określania kosztów kwalifikujących się do objęcia pomocą</a:t>
            </a:r>
            <a:endParaRPr lang="pl-PL" dirty="0"/>
          </a:p>
          <a:p>
            <a:pPr marL="0" lvl="0" indent="0">
              <a:lnSpc>
                <a:spcPct val="103000"/>
              </a:lnSpc>
              <a:spcBef>
                <a:spcPts val="800"/>
              </a:spcBef>
              <a:buNone/>
            </a:pPr>
            <a:r>
              <a:rPr lang="pl-PL" u="sng" dirty="0"/>
              <a:t>Metoda nr 1, zgodna z art. 38 ust. 2 oraz ust. 3 akapit 1 i 2 rozporządzenia Komisji nr 651/2014:</a:t>
            </a:r>
            <a:endParaRPr lang="pl-PL" dirty="0"/>
          </a:p>
          <a:p>
            <a:pPr lvl="0">
              <a:lnSpc>
                <a:spcPct val="103000"/>
              </a:lnSpc>
              <a:spcBef>
                <a:spcPts val="800"/>
              </a:spcBef>
              <a:buFont typeface="Wingdings" panose="05000000000000000000" pitchFamily="2" charset="2"/>
              <a:buChar char="ü"/>
            </a:pPr>
            <a:r>
              <a:rPr lang="pl-PL" dirty="0"/>
              <a:t>dodatkowe koszty inwestycji niezbędne do osiągnięcia wyższego poziomu efektywności energetycznej, tj. koszty inwestycji kwalifikowane do pomocy (KK) pomniejszone o koszt inwestycji, jaka zostałaby zrealizowana w przypadku braku wnioskowanej pomocy publicznej (scenariusz alternatywny, tj. </a:t>
            </a:r>
            <a:r>
              <a:rPr lang="pl-PL" dirty="0" err="1"/>
              <a:t>I</a:t>
            </a:r>
            <a:r>
              <a:rPr lang="pl-PL" baseline="-25000" dirty="0" err="1"/>
              <a:t>ref</a:t>
            </a:r>
            <a:r>
              <a:rPr lang="pl-PL" dirty="0"/>
              <a:t>)</a:t>
            </a:r>
          </a:p>
          <a:p>
            <a:pPr lvl="0">
              <a:lnSpc>
                <a:spcPct val="103000"/>
              </a:lnSpc>
              <a:spcBef>
                <a:spcPts val="800"/>
              </a:spcBef>
              <a:buFont typeface="Wingdings" panose="05000000000000000000" pitchFamily="2" charset="2"/>
              <a:buChar char="ü"/>
            </a:pPr>
            <a:r>
              <a:rPr lang="pl-PL" dirty="0"/>
              <a:t>dopuszczalne scenariusze alternatywne:</a:t>
            </a:r>
          </a:p>
          <a:p>
            <a:pPr lvl="1">
              <a:lnSpc>
                <a:spcPct val="103000"/>
              </a:lnSpc>
              <a:spcBef>
                <a:spcPts val="800"/>
              </a:spcBef>
              <a:buFont typeface="Courier New" panose="02070309020205020404" pitchFamily="49" charset="0"/>
              <a:buChar char="o"/>
            </a:pPr>
            <a:r>
              <a:rPr lang="pl-PL" sz="1600" dirty="0"/>
              <a:t>przeprowadzenie inwestycji mniej efektywnej energetycznie, odpowiadającej normalnym praktykom handlowym w danym sektorze lub dla danej działalności </a:t>
            </a:r>
          </a:p>
          <a:p>
            <a:pPr lvl="1">
              <a:lnSpc>
                <a:spcPct val="103000"/>
              </a:lnSpc>
              <a:spcBef>
                <a:spcPts val="800"/>
              </a:spcBef>
              <a:buFont typeface="Courier New" panose="02070309020205020404" pitchFamily="49" charset="0"/>
              <a:buChar char="o"/>
            </a:pPr>
            <a:r>
              <a:rPr lang="pl-PL" sz="1600" dirty="0"/>
              <a:t>przeprowadzenie tej samej inwestycji w późniejszym terminie</a:t>
            </a:r>
          </a:p>
          <a:p>
            <a:pPr lvl="1">
              <a:lnSpc>
                <a:spcPct val="103000"/>
              </a:lnSpc>
              <a:spcBef>
                <a:spcPts val="800"/>
              </a:spcBef>
              <a:buFont typeface="Courier New" panose="02070309020205020404" pitchFamily="49" charset="0"/>
              <a:buChar char="o"/>
            </a:pPr>
            <a:r>
              <a:rPr lang="pl-PL" sz="1600" dirty="0"/>
              <a:t>utrzymanie funkcjonowania istniejącej instalacji i istniejącego sprzętu (inwestycje w konserwację, naprawę i modernizację istniejącej instalacji i istniejącego sprzętu)</a:t>
            </a:r>
          </a:p>
          <a:p>
            <a:pPr lvl="1">
              <a:lnSpc>
                <a:spcPct val="103000"/>
              </a:lnSpc>
              <a:spcBef>
                <a:spcPts val="800"/>
              </a:spcBef>
              <a:buFont typeface="Courier New" panose="02070309020205020404" pitchFamily="49" charset="0"/>
              <a:buChar char="o"/>
            </a:pPr>
            <a:r>
              <a:rPr lang="pl-PL" sz="1600" dirty="0"/>
              <a:t>leasing sprzętu mniej efektywnego energetycznie, który zostałby wzięty w leasing w przypadku braku pomocy (leasing z wyłączeniem kosztów związanych z eksploatacją sprzętu lub instalacji, jak koszty paliwa, ubezpieczenia, konserwacji, innych materiałów eksploatacyjnych)</a:t>
            </a:r>
          </a:p>
        </p:txBody>
      </p:sp>
    </p:spTree>
    <p:extLst>
      <p:ext uri="{BB962C8B-B14F-4D97-AF65-F5344CB8AC3E}">
        <p14:creationId xmlns:p14="http://schemas.microsoft.com/office/powerpoint/2010/main" val="8135362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Pomoc na inwestycje wspierające efektywność energetyczną procesów produkcji </a:t>
            </a: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21</a:t>
            </a:fld>
            <a:endParaRPr lang="pl-PL" altLang="pl-PL"/>
          </a:p>
        </p:txBody>
      </p:sp>
      <p:sp>
        <p:nvSpPr>
          <p:cNvPr id="3" name="Symbol zastępczy tekstu 5">
            <a:extLst>
              <a:ext uri="{FF2B5EF4-FFF2-40B4-BE49-F238E27FC236}">
                <a16:creationId xmlns:a16="http://schemas.microsoft.com/office/drawing/2014/main" id="{62660E0B-F7A5-7E64-2F4F-D017AB469F28}"/>
              </a:ext>
            </a:extLst>
          </p:cNvPr>
          <p:cNvSpPr txBox="1">
            <a:spLocks/>
          </p:cNvSpPr>
          <p:nvPr/>
        </p:nvSpPr>
        <p:spPr>
          <a:xfrm>
            <a:off x="521370" y="1350150"/>
            <a:ext cx="10491787" cy="18364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350"/>
              </a:spcBef>
              <a:buSzPct val="100000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Grafika 6" descr="Fabryka kontur">
            <a:extLst>
              <a:ext uri="{FF2B5EF4-FFF2-40B4-BE49-F238E27FC236}">
                <a16:creationId xmlns:a16="http://schemas.microsoft.com/office/drawing/2014/main" id="{19D32A72-82B9-1799-F81C-F916D5CE03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04605" y="244476"/>
            <a:ext cx="781862" cy="781862"/>
          </a:xfrm>
          <a:prstGeom prst="rect">
            <a:avLst/>
          </a:prstGeom>
        </p:spPr>
      </p:pic>
      <p:sp>
        <p:nvSpPr>
          <p:cNvPr id="5" name="Symbol zastępczy tekstu 2">
            <a:extLst>
              <a:ext uri="{FF2B5EF4-FFF2-40B4-BE49-F238E27FC236}">
                <a16:creationId xmlns:a16="http://schemas.microsoft.com/office/drawing/2014/main" id="{5A1FC4E6-C99C-F931-3950-E30AF0EAD5AC}"/>
              </a:ext>
            </a:extLst>
          </p:cNvPr>
          <p:cNvSpPr txBox="1">
            <a:spLocks/>
          </p:cNvSpPr>
          <p:nvPr/>
        </p:nvSpPr>
        <p:spPr>
          <a:xfrm>
            <a:off x="285142" y="1271441"/>
            <a:ext cx="10101325" cy="5112493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3000"/>
              </a:lnSpc>
              <a:spcBef>
                <a:spcPts val="800"/>
              </a:spcBef>
              <a:buNone/>
            </a:pPr>
            <a:r>
              <a:rPr lang="pl-PL" b="1" dirty="0"/>
              <a:t>Metody określania kosztów kwalifikujących się do objęcia pomocą (c.d.)</a:t>
            </a:r>
            <a:endParaRPr lang="pl-PL" dirty="0"/>
          </a:p>
          <a:p>
            <a:pPr marL="0" lvl="0" indent="0">
              <a:lnSpc>
                <a:spcPct val="103000"/>
              </a:lnSpc>
              <a:spcBef>
                <a:spcPts val="800"/>
              </a:spcBef>
              <a:buNone/>
            </a:pPr>
            <a:r>
              <a:rPr lang="pl-PL" u="sng" dirty="0"/>
              <a:t>Metoda nr 1 (c.d.):</a:t>
            </a:r>
            <a:endParaRPr lang="pl-PL" dirty="0"/>
          </a:p>
          <a:p>
            <a:pPr lvl="0">
              <a:lnSpc>
                <a:spcPct val="103000"/>
              </a:lnSpc>
              <a:spcBef>
                <a:spcPts val="800"/>
              </a:spcBef>
              <a:buFont typeface="Wingdings" panose="05000000000000000000" pitchFamily="2" charset="2"/>
              <a:buChar char="ü"/>
            </a:pPr>
            <a:r>
              <a:rPr lang="pl-PL" dirty="0"/>
              <a:t>jeżeli inwestycja związana jest z osiągnięciem efektów innych niż w zakresie efektywności energetycznej, scenariusz alternatywny musi uwzględniać takie dodatkowe efekty (efekty w zakresie ochrony środowiska inne niż efektywność energetyczna oraz efekty nie związane z ochroną środowiska)</a:t>
            </a:r>
          </a:p>
          <a:p>
            <a:pPr lvl="0">
              <a:lnSpc>
                <a:spcPct val="103000"/>
              </a:lnSpc>
              <a:spcBef>
                <a:spcPts val="800"/>
              </a:spcBef>
              <a:buFont typeface="Wingdings" panose="05000000000000000000" pitchFamily="2" charset="2"/>
              <a:buChar char="ü"/>
            </a:pPr>
            <a:r>
              <a:rPr lang="pl-PL" dirty="0"/>
              <a:t>jeżeli inwestycja związana jest z osiągnięciem efektywności energetycznej wyższej niż wymagają tego obecnie obowiązujące przedsiębiorstwo standardy UE, a przedsiębiorstwo nie spełnia tych standardów, wówczas scenariusz alternatywny powinien uwzględniać co najmniej dostosowanie do tych standardów  </a:t>
            </a:r>
          </a:p>
          <a:p>
            <a:pPr lvl="0">
              <a:lnSpc>
                <a:spcPct val="103000"/>
              </a:lnSpc>
              <a:spcBef>
                <a:spcPts val="800"/>
              </a:spcBef>
              <a:buFont typeface="Wingdings" panose="05000000000000000000" pitchFamily="2" charset="2"/>
              <a:buChar char="ü"/>
            </a:pPr>
            <a:r>
              <a:rPr lang="pl-PL" dirty="0"/>
              <a:t>scenariusz alternatywny musi stanowić inwestycję o porównywalnej zdolności produkcyjnej i porównywalnym cyklu życia, zgodną z już obowiązującymi standardami ochrony środowiska UE </a:t>
            </a:r>
          </a:p>
          <a:p>
            <a:pPr lvl="0">
              <a:lnSpc>
                <a:spcPct val="103000"/>
              </a:lnSpc>
              <a:spcBef>
                <a:spcPts val="800"/>
              </a:spcBef>
              <a:buFont typeface="Wingdings" panose="05000000000000000000" pitchFamily="2" charset="2"/>
              <a:buChar char="ü"/>
            </a:pPr>
            <a:r>
              <a:rPr lang="pl-PL" dirty="0"/>
              <a:t>scenariusz alternatywny musi być wiarygodny w kontekście wymogów prawnych, warunków rynkowych i bodźców stworzonych przez unijny system handlu emisjami</a:t>
            </a:r>
          </a:p>
        </p:txBody>
      </p:sp>
    </p:spTree>
    <p:extLst>
      <p:ext uri="{BB962C8B-B14F-4D97-AF65-F5344CB8AC3E}">
        <p14:creationId xmlns:p14="http://schemas.microsoft.com/office/powerpoint/2010/main" val="37475022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Pomoc na inwestycje wspierające efektywność energetyczną procesów produkcji </a:t>
            </a: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22</a:t>
            </a:fld>
            <a:endParaRPr lang="pl-PL" altLang="pl-PL"/>
          </a:p>
        </p:txBody>
      </p:sp>
      <p:sp>
        <p:nvSpPr>
          <p:cNvPr id="3" name="Symbol zastępczy tekstu 5">
            <a:extLst>
              <a:ext uri="{FF2B5EF4-FFF2-40B4-BE49-F238E27FC236}">
                <a16:creationId xmlns:a16="http://schemas.microsoft.com/office/drawing/2014/main" id="{62660E0B-F7A5-7E64-2F4F-D017AB469F28}"/>
              </a:ext>
            </a:extLst>
          </p:cNvPr>
          <p:cNvSpPr txBox="1">
            <a:spLocks/>
          </p:cNvSpPr>
          <p:nvPr/>
        </p:nvSpPr>
        <p:spPr>
          <a:xfrm>
            <a:off x="521370" y="1350150"/>
            <a:ext cx="10491787" cy="18364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350"/>
              </a:spcBef>
              <a:buSzPct val="100000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Grafika 6" descr="Fabryka kontur">
            <a:extLst>
              <a:ext uri="{FF2B5EF4-FFF2-40B4-BE49-F238E27FC236}">
                <a16:creationId xmlns:a16="http://schemas.microsoft.com/office/drawing/2014/main" id="{19D32A72-82B9-1799-F81C-F916D5CE03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04605" y="244476"/>
            <a:ext cx="781862" cy="781862"/>
          </a:xfrm>
          <a:prstGeom prst="rect">
            <a:avLst/>
          </a:prstGeom>
        </p:spPr>
      </p:pic>
      <p:sp>
        <p:nvSpPr>
          <p:cNvPr id="5" name="Symbol zastępczy tekstu 2">
            <a:extLst>
              <a:ext uri="{FF2B5EF4-FFF2-40B4-BE49-F238E27FC236}">
                <a16:creationId xmlns:a16="http://schemas.microsoft.com/office/drawing/2014/main" id="{2B4E4449-23DB-B4E3-DA4C-44A034AEFA12}"/>
              </a:ext>
            </a:extLst>
          </p:cNvPr>
          <p:cNvSpPr txBox="1">
            <a:spLocks/>
          </p:cNvSpPr>
          <p:nvPr/>
        </p:nvSpPr>
        <p:spPr>
          <a:xfrm>
            <a:off x="161330" y="1074188"/>
            <a:ext cx="10108650" cy="4356964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3000"/>
              </a:lnSpc>
              <a:spcBef>
                <a:spcPts val="800"/>
              </a:spcBef>
              <a:buNone/>
            </a:pPr>
            <a:r>
              <a:rPr lang="pl-PL" b="1" dirty="0"/>
              <a:t>Metody określania kosztów kwalifikujących się do objęcia pomocą (c.d.)</a:t>
            </a:r>
            <a:endParaRPr lang="pl-PL" dirty="0"/>
          </a:p>
          <a:p>
            <a:pPr marL="0" lvl="0" indent="0">
              <a:lnSpc>
                <a:spcPct val="103000"/>
              </a:lnSpc>
              <a:spcBef>
                <a:spcPts val="800"/>
              </a:spcBef>
              <a:buNone/>
            </a:pPr>
            <a:r>
              <a:rPr lang="pl-PL" u="sng" dirty="0"/>
              <a:t>Metoda nr 2, zgodna z art. 38 ust. 2 oraz ust. 3 akapit 3 rozporządzenia Komisji nr 651/2014: </a:t>
            </a:r>
            <a:endParaRPr lang="pl-PL" dirty="0"/>
          </a:p>
          <a:p>
            <a:pPr lvl="0">
              <a:lnSpc>
                <a:spcPct val="103000"/>
              </a:lnSpc>
              <a:spcBef>
                <a:spcPts val="800"/>
              </a:spcBef>
              <a:buFont typeface="Wingdings" panose="05000000000000000000" pitchFamily="2" charset="2"/>
              <a:buChar char="ü"/>
            </a:pPr>
            <a:r>
              <a:rPr lang="pl-PL" dirty="0"/>
              <a:t>koszty inwestycji kwalifikowane do pomocy (KK)</a:t>
            </a:r>
          </a:p>
          <a:p>
            <a:pPr lvl="0">
              <a:lnSpc>
                <a:spcPct val="103000"/>
              </a:lnSpc>
              <a:spcBef>
                <a:spcPts val="800"/>
              </a:spcBef>
              <a:buFont typeface="Wingdings" panose="05000000000000000000" pitchFamily="2" charset="2"/>
              <a:buChar char="ü"/>
            </a:pPr>
            <a:r>
              <a:rPr lang="pl-PL" dirty="0"/>
              <a:t>stosowana jeżeli jedynym celem i efektem realizacji inwestycji jest poprawa efektywności energetycznej i nie istnieje mniej energooszczędna inwestycja stanowiąca scenariusz alternatywny</a:t>
            </a:r>
          </a:p>
          <a:p>
            <a:pPr lvl="0">
              <a:lnSpc>
                <a:spcPct val="103000"/>
              </a:lnSpc>
              <a:spcBef>
                <a:spcPts val="800"/>
              </a:spcBef>
              <a:buFont typeface="Wingdings" panose="05000000000000000000" pitchFamily="2" charset="2"/>
              <a:buChar char="ü"/>
            </a:pPr>
            <a:r>
              <a:rPr lang="pl-PL" dirty="0"/>
              <a:t>należy wykazać, że nie istnieje mniej energooszczędna inwestycja stanowiąca scenariusz alternatywny</a:t>
            </a:r>
          </a:p>
          <a:p>
            <a:pPr marL="0" lvl="0" indent="0">
              <a:lnSpc>
                <a:spcPct val="103000"/>
              </a:lnSpc>
              <a:spcBef>
                <a:spcPts val="1800"/>
              </a:spcBef>
              <a:buNone/>
            </a:pPr>
            <a:r>
              <a:rPr lang="pl-PL" u="sng" dirty="0"/>
              <a:t>Metoda nr 3, zgodna z art. 38 ust. 2 i 8 rozporządzenia Komisji nr 651/2014:</a:t>
            </a:r>
            <a:endParaRPr lang="pl-PL" dirty="0"/>
          </a:p>
          <a:p>
            <a:pPr lvl="0">
              <a:lnSpc>
                <a:spcPct val="103000"/>
              </a:lnSpc>
              <a:spcBef>
                <a:spcPts val="800"/>
              </a:spcBef>
              <a:buFont typeface="Wingdings" panose="05000000000000000000" pitchFamily="2" charset="2"/>
              <a:buChar char="ü"/>
            </a:pPr>
            <a:r>
              <a:rPr lang="pl-PL" dirty="0"/>
              <a:t>koszty inwestycji kwalifikowane do pomocy (KK)</a:t>
            </a:r>
          </a:p>
          <a:p>
            <a:pPr>
              <a:lnSpc>
                <a:spcPct val="103000"/>
              </a:lnSpc>
              <a:spcBef>
                <a:spcPts val="800"/>
              </a:spcBef>
              <a:buFont typeface="Wingdings" panose="05000000000000000000" pitchFamily="2" charset="2"/>
              <a:buChar char="ü"/>
            </a:pPr>
            <a:r>
              <a:rPr lang="pl-PL" dirty="0"/>
              <a:t>stosowana jeżeli jedynym celem i efektem realizacji inwestycji jest poprawa efektywności energetycznej i jednocześnie nie wiąże się ona z dostosowaniem do obecnie obowiązujących standardów UE dotyczących efektywności energetycznej</a:t>
            </a:r>
          </a:p>
          <a:p>
            <a:pPr lvl="0">
              <a:lnSpc>
                <a:spcPct val="103000"/>
              </a:lnSpc>
              <a:spcBef>
                <a:spcPts val="800"/>
              </a:spcBef>
              <a:buFont typeface="Wingdings" panose="05000000000000000000" pitchFamily="2" charset="2"/>
              <a:buChar char="ü"/>
            </a:pPr>
            <a:r>
              <a:rPr lang="pl-PL" dirty="0"/>
              <a:t>zgodnie z tą metodą, na zasadzie odstępstwa od ww. metod, wnioskodawca może odstąpić od przedstawiania informacji nt. scenariusza alternatywnego, z tym że dopuszczalna wielkość pomocy ulega zmniejszeniu o połowę</a:t>
            </a:r>
          </a:p>
        </p:txBody>
      </p:sp>
    </p:spTree>
    <p:extLst>
      <p:ext uri="{BB962C8B-B14F-4D97-AF65-F5344CB8AC3E}">
        <p14:creationId xmlns:p14="http://schemas.microsoft.com/office/powerpoint/2010/main" val="32020387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Pomoc na inwestycje wspierające efektywność energetyczną procesów produkcji </a:t>
            </a: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23</a:t>
            </a:fld>
            <a:endParaRPr lang="pl-PL" altLang="pl-PL"/>
          </a:p>
        </p:txBody>
      </p:sp>
      <p:sp>
        <p:nvSpPr>
          <p:cNvPr id="3" name="Symbol zastępczy tekstu 5">
            <a:extLst>
              <a:ext uri="{FF2B5EF4-FFF2-40B4-BE49-F238E27FC236}">
                <a16:creationId xmlns:a16="http://schemas.microsoft.com/office/drawing/2014/main" id="{62660E0B-F7A5-7E64-2F4F-D017AB469F28}"/>
              </a:ext>
            </a:extLst>
          </p:cNvPr>
          <p:cNvSpPr txBox="1">
            <a:spLocks/>
          </p:cNvSpPr>
          <p:nvPr/>
        </p:nvSpPr>
        <p:spPr>
          <a:xfrm>
            <a:off x="521370" y="1350150"/>
            <a:ext cx="10491787" cy="18364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350"/>
              </a:spcBef>
              <a:buSzPct val="100000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Grafika 6" descr="Fabryka kontur">
            <a:extLst>
              <a:ext uri="{FF2B5EF4-FFF2-40B4-BE49-F238E27FC236}">
                <a16:creationId xmlns:a16="http://schemas.microsoft.com/office/drawing/2014/main" id="{19D32A72-82B9-1799-F81C-F916D5CE03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04605" y="244476"/>
            <a:ext cx="781862" cy="781862"/>
          </a:xfrm>
          <a:prstGeom prst="rect">
            <a:avLst/>
          </a:prstGeom>
        </p:spPr>
      </p:pic>
      <p:sp>
        <p:nvSpPr>
          <p:cNvPr id="5" name="Symbol zastępczy tekstu 2">
            <a:extLst>
              <a:ext uri="{FF2B5EF4-FFF2-40B4-BE49-F238E27FC236}">
                <a16:creationId xmlns:a16="http://schemas.microsoft.com/office/drawing/2014/main" id="{C78AED04-97CE-B983-5BC6-F0485E2E09C2}"/>
              </a:ext>
            </a:extLst>
          </p:cNvPr>
          <p:cNvSpPr txBox="1">
            <a:spLocks/>
          </p:cNvSpPr>
          <p:nvPr/>
        </p:nvSpPr>
        <p:spPr>
          <a:xfrm>
            <a:off x="206457" y="1187550"/>
            <a:ext cx="10278897" cy="362934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3000"/>
              </a:lnSpc>
              <a:spcBef>
                <a:spcPts val="800"/>
              </a:spcBef>
              <a:buNone/>
            </a:pPr>
            <a:r>
              <a:rPr lang="pl-PL" sz="1400" b="1" dirty="0"/>
              <a:t>Zestawienie metod określania wartości kosztów kwalifikujących się do objęcia pomocą stosowaną w różnych sytuacjach</a:t>
            </a:r>
            <a:endParaRPr lang="pl-PL" sz="1400" dirty="0"/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CC75280D-C480-6E3A-4213-FF9F2B126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743843"/>
              </p:ext>
            </p:extLst>
          </p:nvPr>
        </p:nvGraphicFramePr>
        <p:xfrm>
          <a:off x="847465" y="1711696"/>
          <a:ext cx="8996881" cy="50927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2929">
                  <a:extLst>
                    <a:ext uri="{9D8B030D-6E8A-4147-A177-3AD203B41FA5}">
                      <a16:colId xmlns:a16="http://schemas.microsoft.com/office/drawing/2014/main" val="4044874025"/>
                    </a:ext>
                  </a:extLst>
                </a:gridCol>
                <a:gridCol w="2241353">
                  <a:extLst>
                    <a:ext uri="{9D8B030D-6E8A-4147-A177-3AD203B41FA5}">
                      <a16:colId xmlns:a16="http://schemas.microsoft.com/office/drawing/2014/main" val="4081410631"/>
                    </a:ext>
                  </a:extLst>
                </a:gridCol>
                <a:gridCol w="1348002">
                  <a:extLst>
                    <a:ext uri="{9D8B030D-6E8A-4147-A177-3AD203B41FA5}">
                      <a16:colId xmlns:a16="http://schemas.microsoft.com/office/drawing/2014/main" val="217828482"/>
                    </a:ext>
                  </a:extLst>
                </a:gridCol>
                <a:gridCol w="3844597">
                  <a:extLst>
                    <a:ext uri="{9D8B030D-6E8A-4147-A177-3AD203B41FA5}">
                      <a16:colId xmlns:a16="http://schemas.microsoft.com/office/drawing/2014/main" val="1355403511"/>
                    </a:ext>
                  </a:extLst>
                </a:gridCol>
              </a:tblGrid>
              <a:tr h="15180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</a:rPr>
                        <a:t>Inwestycja służy dostosowaniu do obecnie obowiązujących standardów UE dotyczących efektywności energetycznej</a:t>
                      </a:r>
                      <a:endParaRPr lang="pl-P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</a:rPr>
                        <a:t>Inwestycja służy osiągnięciu wyższej efektywności energetycznej niż wymagają tego obowiązujące standardy UE lub w przypadku braku jakichkolwiek standardów UE dotyczących efektywności energetycznej</a:t>
                      </a:r>
                      <a:endParaRPr lang="pl-P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</a:rPr>
                        <a:t>Inwestycja wiąże się z osiągnięciem efektów innych niż w zakresie efektywności energetycznej</a:t>
                      </a:r>
                      <a:endParaRPr lang="pl-P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</a:rPr>
                        <a:t>Metoda określania wartości kosztów kwalifikujących się do objęcia pomocą</a:t>
                      </a:r>
                      <a:endParaRPr lang="pl-P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57" marR="56757" marT="0" marB="0"/>
                </a:tc>
                <a:extLst>
                  <a:ext uri="{0D108BD9-81ED-4DB2-BD59-A6C34878D82A}">
                    <a16:rowId xmlns:a16="http://schemas.microsoft.com/office/drawing/2014/main" val="4184304750"/>
                  </a:ext>
                </a:extLst>
              </a:tr>
              <a:tr h="22492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</a:rPr>
                        <a:t>NIE</a:t>
                      </a:r>
                      <a:endParaRPr lang="pl-P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57" marR="567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</a:rPr>
                        <a:t>TAK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</a:rPr>
                        <a:t> </a:t>
                      </a:r>
                      <a:endParaRPr lang="pl-P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57" marR="567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</a:rPr>
                        <a:t>NIE</a:t>
                      </a:r>
                      <a:endParaRPr lang="pl-P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57" marR="56757" marT="0" marB="0" anchor="ctr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pl-PL" sz="1400" b="0" dirty="0">
                          <a:effectLst/>
                        </a:rPr>
                        <a:t>[KK-</a:t>
                      </a:r>
                      <a:r>
                        <a:rPr lang="pl-PL" sz="1400" b="0" dirty="0" err="1">
                          <a:effectLst/>
                        </a:rPr>
                        <a:t>I</a:t>
                      </a:r>
                      <a:r>
                        <a:rPr lang="pl-PL" sz="1400" b="0" baseline="-25000" dirty="0" err="1">
                          <a:effectLst/>
                        </a:rPr>
                        <a:t>ref</a:t>
                      </a:r>
                      <a:r>
                        <a:rPr lang="pl-PL" sz="1400" b="0" dirty="0">
                          <a:effectLst/>
                        </a:rPr>
                        <a:t>] – metoda nr 1 (jeżeli istnieją standardy UE dotyczące efektywności energetycznej, które staną się obowiązkowe w przyszłości lub w przypadku braku standardów UE)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pl-PL" sz="1400" b="0" dirty="0">
                          <a:effectLst/>
                        </a:rPr>
                        <a:t>[KK] – metoda nr 2 (jeżeli nie istnieją standardy UE dotyczące efektywności energetycznej, które staną się obowiązkowe w przyszłości lub w przypadku braku standardów UE) 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pl-PL" sz="1400" b="0" dirty="0">
                          <a:effectLst/>
                        </a:rPr>
                        <a:t>[KK] – metoda nr 3, przy czym dopuszczalna intensywność pomocy jest niższa o połowę </a:t>
                      </a:r>
                      <a:endParaRPr lang="pl-P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57" marR="56757" marT="0" marB="0" anchor="ctr"/>
                </a:tc>
                <a:extLst>
                  <a:ext uri="{0D108BD9-81ED-4DB2-BD59-A6C34878D82A}">
                    <a16:rowId xmlns:a16="http://schemas.microsoft.com/office/drawing/2014/main" val="2946144998"/>
                  </a:ext>
                </a:extLst>
              </a:tr>
              <a:tr h="276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</a:rPr>
                        <a:t>TAK </a:t>
                      </a:r>
                      <a:endParaRPr lang="pl-P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57" marR="567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>
                          <a:effectLst/>
                        </a:rPr>
                        <a:t>TAK</a:t>
                      </a:r>
                      <a:endParaRPr lang="pl-PL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57" marR="567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</a:rPr>
                        <a:t>NIE</a:t>
                      </a:r>
                      <a:endParaRPr lang="pl-P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57" marR="56757" marT="0" marB="0" anchor="ctr"/>
                </a:tc>
                <a:tc rowSpan="3"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pl-PL" sz="1400" b="0" dirty="0">
                          <a:effectLst/>
                        </a:rPr>
                        <a:t>[KK-</a:t>
                      </a:r>
                      <a:r>
                        <a:rPr lang="pl-PL" sz="1400" b="0" dirty="0" err="1">
                          <a:effectLst/>
                        </a:rPr>
                        <a:t>I</a:t>
                      </a:r>
                      <a:r>
                        <a:rPr lang="pl-PL" sz="1400" b="0" baseline="-25000" dirty="0" err="1">
                          <a:effectLst/>
                        </a:rPr>
                        <a:t>ref</a:t>
                      </a:r>
                      <a:r>
                        <a:rPr lang="pl-PL" sz="1400" b="0" dirty="0">
                          <a:effectLst/>
                        </a:rPr>
                        <a:t>] – metoda nr 1</a:t>
                      </a:r>
                      <a:endParaRPr lang="pl-P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57" marR="56757" marT="0" marB="0" anchor="ctr"/>
                </a:tc>
                <a:extLst>
                  <a:ext uri="{0D108BD9-81ED-4DB2-BD59-A6C34878D82A}">
                    <a16:rowId xmlns:a16="http://schemas.microsoft.com/office/drawing/2014/main" val="2455482695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>
                          <a:effectLst/>
                        </a:rPr>
                        <a:t>NIE</a:t>
                      </a:r>
                      <a:endParaRPr lang="pl-PL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57" marR="567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>
                          <a:effectLst/>
                        </a:rPr>
                        <a:t>TAK</a:t>
                      </a:r>
                      <a:endParaRPr lang="pl-PL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57" marR="567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0" dirty="0">
                          <a:effectLst/>
                        </a:rPr>
                        <a:t>TAK</a:t>
                      </a:r>
                      <a:endParaRPr lang="pl-P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57" marR="56757" marT="0" marB="0" anchor="ctr"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821524"/>
                  </a:ext>
                </a:extLst>
              </a:tr>
              <a:tr h="978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0" dirty="0">
                          <a:effectLst/>
                        </a:rPr>
                        <a:t>TAK</a:t>
                      </a:r>
                      <a:endParaRPr lang="pl-PL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0" dirty="0">
                          <a:effectLst/>
                        </a:rPr>
                        <a:t>TAK</a:t>
                      </a:r>
                      <a:endParaRPr lang="pl-PL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0" dirty="0">
                          <a:effectLst/>
                        </a:rPr>
                        <a:t>TAK</a:t>
                      </a:r>
                      <a:endParaRPr lang="pl-PL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757" marR="56757" marT="0" marB="0"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60602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1596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Pomoc na inwestycje wspierające efektywność energetyczną procesów produkcji </a:t>
            </a: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24</a:t>
            </a:fld>
            <a:endParaRPr lang="pl-PL" altLang="pl-PL"/>
          </a:p>
        </p:txBody>
      </p:sp>
      <p:sp>
        <p:nvSpPr>
          <p:cNvPr id="3" name="Symbol zastępczy tekstu 5">
            <a:extLst>
              <a:ext uri="{FF2B5EF4-FFF2-40B4-BE49-F238E27FC236}">
                <a16:creationId xmlns:a16="http://schemas.microsoft.com/office/drawing/2014/main" id="{62660E0B-F7A5-7E64-2F4F-D017AB469F28}"/>
              </a:ext>
            </a:extLst>
          </p:cNvPr>
          <p:cNvSpPr txBox="1">
            <a:spLocks/>
          </p:cNvSpPr>
          <p:nvPr/>
        </p:nvSpPr>
        <p:spPr>
          <a:xfrm>
            <a:off x="521370" y="1350150"/>
            <a:ext cx="10491787" cy="18364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350"/>
              </a:spcBef>
              <a:buSzPct val="100000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Grafika 6" descr="Fabryka kontur">
            <a:extLst>
              <a:ext uri="{FF2B5EF4-FFF2-40B4-BE49-F238E27FC236}">
                <a16:creationId xmlns:a16="http://schemas.microsoft.com/office/drawing/2014/main" id="{19D32A72-82B9-1799-F81C-F916D5CE03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04605" y="244476"/>
            <a:ext cx="781862" cy="781862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776A942F-810B-A0B7-1D2E-FBD9D0414919}"/>
              </a:ext>
            </a:extLst>
          </p:cNvPr>
          <p:cNvSpPr txBox="1"/>
          <p:nvPr/>
        </p:nvSpPr>
        <p:spPr>
          <a:xfrm>
            <a:off x="1700343" y="2483693"/>
            <a:ext cx="7291126" cy="2062103"/>
          </a:xfrm>
          <a:prstGeom prst="rect">
            <a:avLst/>
          </a:prstGeom>
          <a:solidFill>
            <a:srgbClr val="00B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GWD:</a:t>
            </a:r>
            <a:r>
              <a:rPr 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Jeżeli w danym przypadku możliwe jest zastosowanie więcej niż jednej metod określania kosztów kwalifikujących się do objęcia pomocą, w dokumentacji należy spójnie wskazać tylko jedną wybraną metodę</a:t>
            </a:r>
          </a:p>
          <a:p>
            <a:pPr algn="ctr"/>
            <a:endParaRPr lang="pl-PL" sz="1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Wskazana metoda będzie podstawą oceny dopuszczalności pomocy</a:t>
            </a:r>
          </a:p>
          <a:p>
            <a:pPr algn="ctr"/>
            <a:endParaRPr lang="pl-PL" sz="1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zakładka wniosku dot. pomocy publicznej 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pl-P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załącznik do wniosku „Kalkulator pomocy publicznej” </a:t>
            </a:r>
            <a:endParaRPr lang="pl-PL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7838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Pomoc na inwestycje w propagowanie energii ze źródeł odnawialnych </a:t>
            </a: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25</a:t>
            </a:fld>
            <a:endParaRPr lang="pl-PL" altLang="pl-PL"/>
          </a:p>
        </p:txBody>
      </p:sp>
      <p:sp>
        <p:nvSpPr>
          <p:cNvPr id="3" name="Symbol zastępczy tekstu 5">
            <a:extLst>
              <a:ext uri="{FF2B5EF4-FFF2-40B4-BE49-F238E27FC236}">
                <a16:creationId xmlns:a16="http://schemas.microsoft.com/office/drawing/2014/main" id="{62660E0B-F7A5-7E64-2F4F-D017AB469F28}"/>
              </a:ext>
            </a:extLst>
          </p:cNvPr>
          <p:cNvSpPr txBox="1">
            <a:spLocks/>
          </p:cNvSpPr>
          <p:nvPr/>
        </p:nvSpPr>
        <p:spPr>
          <a:xfrm>
            <a:off x="521370" y="1350150"/>
            <a:ext cx="10491787" cy="18364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350"/>
              </a:spcBef>
              <a:buSzPct val="100000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Symbol zastępczy tekstu 2">
            <a:extLst>
              <a:ext uri="{FF2B5EF4-FFF2-40B4-BE49-F238E27FC236}">
                <a16:creationId xmlns:a16="http://schemas.microsoft.com/office/drawing/2014/main" id="{ED29ABFF-93BD-7EF6-55B5-EB4028386FE7}"/>
              </a:ext>
            </a:extLst>
          </p:cNvPr>
          <p:cNvSpPr txBox="1">
            <a:spLocks/>
          </p:cNvSpPr>
          <p:nvPr/>
        </p:nvSpPr>
        <p:spPr>
          <a:xfrm>
            <a:off x="301268" y="1350150"/>
            <a:ext cx="10081120" cy="5939755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1600" dirty="0"/>
          </a:p>
        </p:txBody>
      </p:sp>
      <p:pic>
        <p:nvPicPr>
          <p:cNvPr id="7" name="Grafika 6" descr="Panele słoneczne kontur">
            <a:extLst>
              <a:ext uri="{FF2B5EF4-FFF2-40B4-BE49-F238E27FC236}">
                <a16:creationId xmlns:a16="http://schemas.microsoft.com/office/drawing/2014/main" id="{E3ED19EF-1872-5107-C363-64AEA13899D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450362" y="184865"/>
            <a:ext cx="841473" cy="841473"/>
          </a:xfrm>
          <a:prstGeom prst="rect">
            <a:avLst/>
          </a:prstGeom>
        </p:spPr>
      </p:pic>
      <p:sp>
        <p:nvSpPr>
          <p:cNvPr id="5" name="Symbol zastępczy tekstu 2">
            <a:extLst>
              <a:ext uri="{FF2B5EF4-FFF2-40B4-BE49-F238E27FC236}">
                <a16:creationId xmlns:a16="http://schemas.microsoft.com/office/drawing/2014/main" id="{C81CB727-48D6-A1A8-A3F1-DEE1AEC6174F}"/>
              </a:ext>
            </a:extLst>
          </p:cNvPr>
          <p:cNvSpPr txBox="1">
            <a:spLocks/>
          </p:cNvSpPr>
          <p:nvPr/>
        </p:nvSpPr>
        <p:spPr>
          <a:xfrm>
            <a:off x="301268" y="1040389"/>
            <a:ext cx="10081120" cy="5164874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None/>
              <a:defRPr/>
            </a:pPr>
            <a:r>
              <a:rPr lang="pl-PL" altLang="pl-PL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OZE:</a:t>
            </a:r>
          </a:p>
          <a:p>
            <a:pPr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Symbol" panose="05050102010706020507" pitchFamily="18" charset="2"/>
              <a:buChar char=""/>
              <a:defRPr/>
            </a:pPr>
            <a:r>
              <a:rPr lang="pl-PL" dirty="0"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inwestycje w instalacje wytwarzania energii elektrycznej lub ciepła z OZE</a:t>
            </a:r>
          </a:p>
          <a:p>
            <a:pPr lvl="1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pl-PL" sz="1600" dirty="0"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pompa</a:t>
            </a:r>
            <a:r>
              <a:rPr lang="pl-PL" sz="16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ciepła może być uznana za instalację wytwarzania energii z OZE, o ile zapewniona jest zgodność z załącznikiem VII do </a:t>
            </a:r>
            <a:r>
              <a:rPr lang="pl-PL" sz="16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dyrektywy Parlamentu Europejskiego i Rady (UE) 2018/2001 z dnia 11 grudnia 2018 r. w sprawie promowania stosowania energii ze źródeł odnawialnych</a:t>
            </a:r>
            <a:endParaRPr lang="pl-PL" sz="16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inwestycje w magazyny</a:t>
            </a:r>
            <a:r>
              <a:rPr lang="pl-PL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energii</a:t>
            </a:r>
          </a:p>
          <a:p>
            <a:pPr lvl="1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l-PL" sz="16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mogą być objęte pomocą:</a:t>
            </a:r>
          </a:p>
          <a:p>
            <a:pPr lvl="2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zakresie, w jakim pomoc jest przyznawana na połączone projekty w zakresie produkcji energii odnawialnej i projekty dotyczące magazynowania („za licznikiem”), jeżeli oba elementy są częściami składowymi jednej inwestycji </a:t>
            </a:r>
          </a:p>
          <a:p>
            <a:pPr marL="457977" lvl="1" indent="0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None/>
            </a:pP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lub</a:t>
            </a:r>
          </a:p>
          <a:p>
            <a:pPr lvl="2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jeżeli magazynowanie jest połączone z istniejącą instalacją do produkcji energii ze źródeł odnawialnych</a:t>
            </a:r>
          </a:p>
          <a:p>
            <a:pPr lvl="1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l-PL" sz="16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skali roku energia dostarczona do magazynu musi co najmniej w 75% pochodzić z bezpośrednio podłączonego źródła OZE</a:t>
            </a:r>
          </a:p>
          <a:p>
            <a:pPr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pl-PL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wszystkie części inwestycji (wytwarzanie i magazynowanie) uznaje się za stanowiące jeden zintegrowany projekt na potrzeby weryfikacji nieprzekroczenia limitu pomocy niepodlegającej notyfikacji Komisji Europejskiej (30 mln euro)</a:t>
            </a:r>
            <a:endParaRPr lang="pl-PL" alt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3000"/>
              </a:lnSpc>
              <a:spcBef>
                <a:spcPts val="0"/>
              </a:spcBef>
              <a:spcAft>
                <a:spcPts val="0"/>
              </a:spcAft>
            </a:pPr>
            <a:endParaRPr lang="pl-PL" sz="1452" dirty="0"/>
          </a:p>
        </p:txBody>
      </p:sp>
    </p:spTree>
    <p:extLst>
      <p:ext uri="{BB962C8B-B14F-4D97-AF65-F5344CB8AC3E}">
        <p14:creationId xmlns:p14="http://schemas.microsoft.com/office/powerpoint/2010/main" val="7829257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Pomoc na inwestycje w propagowanie energii ze źródeł odnawialnych</a:t>
            </a:r>
            <a:br>
              <a:rPr lang="pl-PL" dirty="0"/>
            </a:b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26</a:t>
            </a:fld>
            <a:endParaRPr lang="pl-PL" altLang="pl-PL"/>
          </a:p>
        </p:txBody>
      </p:sp>
      <p:sp>
        <p:nvSpPr>
          <p:cNvPr id="3" name="Symbol zastępczy tekstu 5">
            <a:extLst>
              <a:ext uri="{FF2B5EF4-FFF2-40B4-BE49-F238E27FC236}">
                <a16:creationId xmlns:a16="http://schemas.microsoft.com/office/drawing/2014/main" id="{62660E0B-F7A5-7E64-2F4F-D017AB469F28}"/>
              </a:ext>
            </a:extLst>
          </p:cNvPr>
          <p:cNvSpPr txBox="1">
            <a:spLocks/>
          </p:cNvSpPr>
          <p:nvPr/>
        </p:nvSpPr>
        <p:spPr>
          <a:xfrm>
            <a:off x="521370" y="1350150"/>
            <a:ext cx="10491787" cy="18364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350"/>
              </a:spcBef>
              <a:buSzPct val="100000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Grafika 6" descr="Panele słoneczne kontur">
            <a:extLst>
              <a:ext uri="{FF2B5EF4-FFF2-40B4-BE49-F238E27FC236}">
                <a16:creationId xmlns:a16="http://schemas.microsoft.com/office/drawing/2014/main" id="{BC29893A-7F56-73EF-03F2-D963654A1A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24956" y="184865"/>
            <a:ext cx="841473" cy="841473"/>
          </a:xfrm>
          <a:prstGeom prst="rect">
            <a:avLst/>
          </a:prstGeom>
        </p:spPr>
      </p:pic>
      <p:sp>
        <p:nvSpPr>
          <p:cNvPr id="8" name="Symbol zastępczy tekstu 2">
            <a:extLst>
              <a:ext uri="{FF2B5EF4-FFF2-40B4-BE49-F238E27FC236}">
                <a16:creationId xmlns:a16="http://schemas.microsoft.com/office/drawing/2014/main" id="{E25F416E-79D0-B840-B338-5D1D2883C7C1}"/>
              </a:ext>
            </a:extLst>
          </p:cNvPr>
          <p:cNvSpPr txBox="1">
            <a:spLocks/>
          </p:cNvSpPr>
          <p:nvPr/>
        </p:nvSpPr>
        <p:spPr>
          <a:xfrm>
            <a:off x="266855" y="1350150"/>
            <a:ext cx="10081288" cy="5164874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None/>
              <a:defRPr/>
            </a:pPr>
            <a:r>
              <a:rPr lang="pl-PL" altLang="pl-PL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Wodór odnawialny (dotyczy tylko Części 1) programu):</a:t>
            </a:r>
          </a:p>
          <a:p>
            <a:pPr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Symbol" panose="05050102010706020507" pitchFamily="18" charset="2"/>
              <a:buChar char=""/>
              <a:defRPr/>
            </a:pPr>
            <a:r>
              <a:rPr lang="pl-PL" dirty="0"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inwestycje w instalacje wytwarzania wodoru odnawialnego</a:t>
            </a:r>
          </a:p>
          <a:p>
            <a:pPr lvl="1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instalacje wytwarzające wyłącznie wodór odnawialny</a:t>
            </a:r>
          </a:p>
          <a:p>
            <a:pPr lvl="1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wodór odnawialny - wodór wyprodukowany z energii odnawialnej zgodnie z metodyką określoną dla odnawialnych ciekłych i gazowych paliw transportowych pochodzenia </a:t>
            </a:r>
            <a:r>
              <a:rPr lang="pl-PL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niebiologicznego</a:t>
            </a: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 </a:t>
            </a:r>
            <a:r>
              <a:rPr lang="pl-PL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dyrektywie Parlamentu Europejskiego i Rady (UE) 2018/2001 z dnia 11 grudnia 2018 r. w sprawie promowania stosowania energii ze źródeł odnawialnych</a:t>
            </a:r>
          </a:p>
          <a:p>
            <a:pPr lvl="1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przypadku inwestycji dotyczących wodoru odnawialnego obejmujących elektrolizer i co najmniej jedną instalację wytwarzającą energię ze źródeł odnawialnych za pojedynczym punktem przyłączenia do sieci, zdolność produkcyjna elektrolizera nie może przekraczać łącznej zdolności produkcyjnej odnawialnych jednostek wytwórczych</a:t>
            </a:r>
          </a:p>
          <a:p>
            <a:pPr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inwestycje w dedykowaną infrastrukturę  na potrzeby dystrybucji wodoru odnawialnego </a:t>
            </a:r>
          </a:p>
          <a:p>
            <a:pPr lvl="1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infrastruktura dedykowana - infrastruktura budowana dla jednego lub kilku konkretnych przedsiębiorstw i dostosowana do ich potrzeb (konieczność zachowania zgodności z programem priorytetowym)</a:t>
            </a:r>
          </a:p>
          <a:p>
            <a:pPr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inwestycje obiekty do magazynowania wodoru odnawialnego </a:t>
            </a:r>
          </a:p>
          <a:p>
            <a:pPr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endParaRPr lang="pl-PL" sz="1452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None/>
            </a:pPr>
            <a:endParaRPr lang="pl-PL" sz="1452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endParaRPr lang="pl-PL" sz="1452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1452" dirty="0"/>
          </a:p>
        </p:txBody>
      </p:sp>
    </p:spTree>
    <p:extLst>
      <p:ext uri="{BB962C8B-B14F-4D97-AF65-F5344CB8AC3E}">
        <p14:creationId xmlns:p14="http://schemas.microsoft.com/office/powerpoint/2010/main" val="5734187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Pomoc na inwestycje w propagowanie energii ze źródeł odnawialnych</a:t>
            </a:r>
            <a:br>
              <a:rPr lang="pl-PL" dirty="0"/>
            </a:b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27</a:t>
            </a:fld>
            <a:endParaRPr lang="pl-PL" altLang="pl-PL"/>
          </a:p>
        </p:txBody>
      </p:sp>
      <p:sp>
        <p:nvSpPr>
          <p:cNvPr id="3" name="Symbol zastępczy tekstu 5">
            <a:extLst>
              <a:ext uri="{FF2B5EF4-FFF2-40B4-BE49-F238E27FC236}">
                <a16:creationId xmlns:a16="http://schemas.microsoft.com/office/drawing/2014/main" id="{62660E0B-F7A5-7E64-2F4F-D017AB469F28}"/>
              </a:ext>
            </a:extLst>
          </p:cNvPr>
          <p:cNvSpPr txBox="1">
            <a:spLocks/>
          </p:cNvSpPr>
          <p:nvPr/>
        </p:nvSpPr>
        <p:spPr>
          <a:xfrm>
            <a:off x="521370" y="1350150"/>
            <a:ext cx="10491787" cy="18364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350"/>
              </a:spcBef>
              <a:buSzPct val="100000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Grafika 6" descr="Panele słoneczne kontur">
            <a:extLst>
              <a:ext uri="{FF2B5EF4-FFF2-40B4-BE49-F238E27FC236}">
                <a16:creationId xmlns:a16="http://schemas.microsoft.com/office/drawing/2014/main" id="{15F60378-0B79-E4C6-CCEC-8D37EC9123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450362" y="184865"/>
            <a:ext cx="841473" cy="841473"/>
          </a:xfrm>
          <a:prstGeom prst="rect">
            <a:avLst/>
          </a:prstGeom>
        </p:spPr>
      </p:pic>
      <p:sp>
        <p:nvSpPr>
          <p:cNvPr id="8" name="Symbol zastępczy tekstu 2">
            <a:extLst>
              <a:ext uri="{FF2B5EF4-FFF2-40B4-BE49-F238E27FC236}">
                <a16:creationId xmlns:a16="http://schemas.microsoft.com/office/drawing/2014/main" id="{8F781DBC-4733-50C2-9093-4148429FA8EC}"/>
              </a:ext>
            </a:extLst>
          </p:cNvPr>
          <p:cNvSpPr txBox="1">
            <a:spLocks/>
          </p:cNvSpPr>
          <p:nvPr/>
        </p:nvSpPr>
        <p:spPr>
          <a:xfrm>
            <a:off x="295243" y="1331323"/>
            <a:ext cx="10101325" cy="5164874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None/>
              <a:defRPr/>
            </a:pPr>
            <a:r>
              <a:rPr lang="pl-PL" altLang="pl-PL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Biopaliwa (dotyczy tylko Części 2) programu):</a:t>
            </a:r>
          </a:p>
          <a:p>
            <a:pPr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Symbol" panose="05050102010706020507" pitchFamily="18" charset="2"/>
              <a:buChar char=""/>
              <a:defRPr/>
            </a:pPr>
            <a:r>
              <a:rPr lang="pl-PL" dirty="0"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inwestycje w instalacje wytwarzania </a:t>
            </a:r>
            <a:r>
              <a:rPr lang="pl-PL" dirty="0" err="1"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biometanu</a:t>
            </a:r>
            <a:endParaRPr lang="pl-PL" dirty="0">
              <a:latin typeface="Open Sans" panose="020B0606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Symbol" panose="05050102010706020507" pitchFamily="18" charset="2"/>
              <a:buChar char=""/>
              <a:defRPr/>
            </a:pPr>
            <a:r>
              <a:rPr lang="pl-PL" dirty="0"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inwestycje w magazynowanie </a:t>
            </a:r>
            <a:r>
              <a:rPr lang="pl-PL" dirty="0" err="1"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biometanu</a:t>
            </a:r>
            <a:endParaRPr lang="pl-PL" dirty="0">
              <a:latin typeface="Open Sans" panose="020B06060305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skali roku </a:t>
            </a:r>
            <a:r>
              <a:rPr lang="pl-PL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biometan</a:t>
            </a: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dostarczony do magazynu będzie co najmniej w 75% pochodził z bezpośrednio podłączonej instalacji do produkcji </a:t>
            </a:r>
            <a:r>
              <a:rPr lang="pl-PL" sz="1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biometanu</a:t>
            </a: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będącej przedmiotem wniosku</a:t>
            </a:r>
          </a:p>
          <a:p>
            <a:pPr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Symbol" panose="05050102010706020507" pitchFamily="18" charset="2"/>
              <a:buChar char=""/>
              <a:defRPr/>
            </a:pPr>
            <a:r>
              <a:rPr lang="pl-PL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wszystkie części inwestycji (wytwarzanie i magazynowanie) uznaje się za stanowiące jeden zintegrowany projekt na potrzeby weryfikacji nieprzekroczenia limitu pomocy niepodlegającej notyfikacji Komisji Europejskiej (30 mln euro)</a:t>
            </a:r>
            <a:endParaRPr lang="pl-PL" alt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Symbol" panose="05050102010706020507" pitchFamily="18" charset="2"/>
              <a:buChar char=""/>
              <a:defRPr/>
            </a:pPr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None/>
              <a:defRPr/>
            </a:pPr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Symbol" panose="05050102010706020507" pitchFamily="18" charset="2"/>
              <a:buChar char=""/>
              <a:defRPr/>
            </a:pPr>
            <a:r>
              <a:rPr lang="pl-PL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biometan</a:t>
            </a: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musi spełniać kryteria zrównoważonego rozwoju i ograniczania emisji gazów cieplarnianych określone  w dyrektywie (UE) 2018/2001 i aktach wykonawczych lub delegowanych do tej dyrektywy oraz będzie wytwarzany z surowców wymienionych w załączniku IX do tej dyrektywy</a:t>
            </a:r>
          </a:p>
          <a:p>
            <a:pPr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3000"/>
              </a:lnSpc>
              <a:spcBef>
                <a:spcPts val="544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endParaRPr lang="pl-PL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933900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latin typeface="Calibri" panose="020F0502020204030204" pitchFamily="34" charset="0"/>
              </a:rPr>
              <a:t>Intensywności pomocy na ochronę środowiska</a:t>
            </a: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28</a:t>
            </a:fld>
            <a:endParaRPr lang="pl-PL" altLang="pl-PL"/>
          </a:p>
        </p:txBody>
      </p:sp>
      <p:sp>
        <p:nvSpPr>
          <p:cNvPr id="3" name="Symbol zastępczy tekstu 5">
            <a:extLst>
              <a:ext uri="{FF2B5EF4-FFF2-40B4-BE49-F238E27FC236}">
                <a16:creationId xmlns:a16="http://schemas.microsoft.com/office/drawing/2014/main" id="{62660E0B-F7A5-7E64-2F4F-D017AB469F28}"/>
              </a:ext>
            </a:extLst>
          </p:cNvPr>
          <p:cNvSpPr txBox="1">
            <a:spLocks/>
          </p:cNvSpPr>
          <p:nvPr/>
        </p:nvSpPr>
        <p:spPr>
          <a:xfrm>
            <a:off x="521370" y="1350150"/>
            <a:ext cx="10491787" cy="18364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350"/>
              </a:spcBef>
              <a:buSzPct val="100000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Symbol zastępczy tekstu 2">
            <a:extLst>
              <a:ext uri="{FF2B5EF4-FFF2-40B4-BE49-F238E27FC236}">
                <a16:creationId xmlns:a16="http://schemas.microsoft.com/office/drawing/2014/main" id="{ED29ABFF-93BD-7EF6-55B5-EB4028386FE7}"/>
              </a:ext>
            </a:extLst>
          </p:cNvPr>
          <p:cNvSpPr txBox="1">
            <a:spLocks/>
          </p:cNvSpPr>
          <p:nvPr/>
        </p:nvSpPr>
        <p:spPr>
          <a:xfrm>
            <a:off x="111945" y="1259557"/>
            <a:ext cx="10081120" cy="5391035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  <a:defRPr/>
            </a:pPr>
            <a:endParaRPr lang="pl-PL" alt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1313" indent="-341313">
              <a:spcBef>
                <a:spcPts val="1200"/>
              </a:spcBef>
              <a:buFont typeface="Wingdings" panose="05000000000000000000" pitchFamily="2" charset="2"/>
              <a:buChar char="ü"/>
              <a:defRPr/>
            </a:pPr>
            <a:endParaRPr lang="pl-PL" alt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dirty="0"/>
          </a:p>
        </p:txBody>
      </p:sp>
      <p:sp>
        <p:nvSpPr>
          <p:cNvPr id="15" name="Symbol zastępczy tekstu 5">
            <a:extLst>
              <a:ext uri="{FF2B5EF4-FFF2-40B4-BE49-F238E27FC236}">
                <a16:creationId xmlns:a16="http://schemas.microsoft.com/office/drawing/2014/main" id="{ADDBCB52-6641-6CBF-924F-6919AD4EE8C3}"/>
              </a:ext>
            </a:extLst>
          </p:cNvPr>
          <p:cNvSpPr txBox="1">
            <a:spLocks/>
          </p:cNvSpPr>
          <p:nvPr/>
        </p:nvSpPr>
        <p:spPr>
          <a:xfrm>
            <a:off x="1630778" y="1362766"/>
            <a:ext cx="9517959" cy="176958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079" indent="-311079">
              <a:spcBef>
                <a:spcPts val="318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1814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11079" indent="-311079">
              <a:spcBef>
                <a:spcPts val="318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1814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11079" indent="-311079">
              <a:spcBef>
                <a:spcPts val="318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1814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11079" indent="-311079">
              <a:spcBef>
                <a:spcPts val="318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1814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318"/>
              </a:spcBef>
              <a:buSzPct val="100000"/>
              <a:defRPr/>
            </a:pPr>
            <a:endParaRPr lang="pl-PL" altLang="pl-PL" sz="1814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Symbol zastępczy tekstu 2">
            <a:extLst>
              <a:ext uri="{FF2B5EF4-FFF2-40B4-BE49-F238E27FC236}">
                <a16:creationId xmlns:a16="http://schemas.microsoft.com/office/drawing/2014/main" id="{6DFB611C-5AF5-4571-53CA-DEAB7FDB7841}"/>
              </a:ext>
            </a:extLst>
          </p:cNvPr>
          <p:cNvSpPr txBox="1">
            <a:spLocks/>
          </p:cNvSpPr>
          <p:nvPr/>
        </p:nvSpPr>
        <p:spPr>
          <a:xfrm>
            <a:off x="1259355" y="1280582"/>
            <a:ext cx="9145409" cy="4890649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89"/>
              </a:spcBef>
              <a:buNone/>
              <a:defRPr/>
            </a:pPr>
            <a:endParaRPr lang="pl-PL" alt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09639" indent="-309639">
              <a:spcBef>
                <a:spcPts val="1089"/>
              </a:spcBef>
              <a:buFont typeface="Wingdings" panose="05000000000000000000" pitchFamily="2" charset="2"/>
              <a:buChar char="ü"/>
              <a:defRPr/>
            </a:pPr>
            <a:endParaRPr lang="pl-PL" alt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dirty="0"/>
          </a:p>
        </p:txBody>
      </p:sp>
      <p:graphicFrame>
        <p:nvGraphicFramePr>
          <p:cNvPr id="21" name="Diagram 20">
            <a:extLst>
              <a:ext uri="{FF2B5EF4-FFF2-40B4-BE49-F238E27FC236}">
                <a16:creationId xmlns:a16="http://schemas.microsoft.com/office/drawing/2014/main" id="{403E5854-DEB1-8F3D-DF9C-80EF9972CA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8551028"/>
              </p:ext>
            </p:extLst>
          </p:nvPr>
        </p:nvGraphicFramePr>
        <p:xfrm>
          <a:off x="178509" y="702526"/>
          <a:ext cx="10279965" cy="6076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2" name="Prostokąt: zaokrąglone rogi 21">
            <a:extLst>
              <a:ext uri="{FF2B5EF4-FFF2-40B4-BE49-F238E27FC236}">
                <a16:creationId xmlns:a16="http://schemas.microsoft.com/office/drawing/2014/main" id="{904435F9-0343-7901-B2D6-1DEB138720CC}"/>
              </a:ext>
            </a:extLst>
          </p:cNvPr>
          <p:cNvSpPr/>
          <p:nvPr/>
        </p:nvSpPr>
        <p:spPr>
          <a:xfrm>
            <a:off x="3833738" y="6171231"/>
            <a:ext cx="2628595" cy="476334"/>
          </a:xfrm>
          <a:prstGeom prst="round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11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całkowita dopuszczalna intensywność obniżona o połowę</a:t>
            </a:r>
          </a:p>
        </p:txBody>
      </p:sp>
      <p:sp>
        <p:nvSpPr>
          <p:cNvPr id="23" name="Prostokąt: zaokrąglone rogi 22">
            <a:extLst>
              <a:ext uri="{FF2B5EF4-FFF2-40B4-BE49-F238E27FC236}">
                <a16:creationId xmlns:a16="http://schemas.microsoft.com/office/drawing/2014/main" id="{83378259-8A94-C93F-6C15-C891B8D8F958}"/>
              </a:ext>
            </a:extLst>
          </p:cNvPr>
          <p:cNvSpPr/>
          <p:nvPr/>
        </p:nvSpPr>
        <p:spPr>
          <a:xfrm>
            <a:off x="287050" y="5453702"/>
            <a:ext cx="6175283" cy="476334"/>
          </a:xfrm>
          <a:prstGeom prst="round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1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+20% </a:t>
            </a:r>
            <a:r>
              <a:rPr lang="pl-PL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dla mikro i małych przedsiębiorstw</a:t>
            </a:r>
          </a:p>
          <a:p>
            <a:pPr lvl="0" algn="ctr"/>
            <a:r>
              <a:rPr lang="pl-PL" sz="1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+10% </a:t>
            </a:r>
            <a:r>
              <a:rPr lang="pl-PL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dla średnich przedsiębiorstw</a:t>
            </a:r>
          </a:p>
        </p:txBody>
      </p:sp>
      <p:sp>
        <p:nvSpPr>
          <p:cNvPr id="24" name="Prostokąt: zaokrąglone rogi 23">
            <a:extLst>
              <a:ext uri="{FF2B5EF4-FFF2-40B4-BE49-F238E27FC236}">
                <a16:creationId xmlns:a16="http://schemas.microsoft.com/office/drawing/2014/main" id="{ABB86D5A-6267-B6F2-61CD-3BDED4345580}"/>
              </a:ext>
            </a:extLst>
          </p:cNvPr>
          <p:cNvSpPr/>
          <p:nvPr/>
        </p:nvSpPr>
        <p:spPr>
          <a:xfrm>
            <a:off x="287050" y="4664511"/>
            <a:ext cx="6175283" cy="753680"/>
          </a:xfrm>
          <a:prstGeom prst="round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+5% </a:t>
            </a:r>
            <a:r>
              <a:rPr 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dla woj. wielkopolskiego, dolnośląskiego oraz wybranych gmin regionu warszawskiego stołecznego</a:t>
            </a:r>
          </a:p>
          <a:p>
            <a:pPr lvl="0" algn="ctr"/>
            <a:r>
              <a:rPr lang="pl-PL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+15% </a:t>
            </a:r>
            <a:r>
              <a:rPr lang="pl-PL" sz="12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</a:t>
            </a:r>
            <a:r>
              <a:rPr 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woj. mazowieckim dla regionu mazowieckiego regionalnego oraz dla  pozostałych woj. innych niż wielkopolskie i dolnośląskie</a:t>
            </a:r>
          </a:p>
        </p:txBody>
      </p:sp>
      <p:pic>
        <p:nvPicPr>
          <p:cNvPr id="25" name="Obraz 24">
            <a:extLst>
              <a:ext uri="{FF2B5EF4-FFF2-40B4-BE49-F238E27FC236}">
                <a16:creationId xmlns:a16="http://schemas.microsoft.com/office/drawing/2014/main" id="{4E130872-367E-420D-011F-4128874FD40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29482" y="814971"/>
            <a:ext cx="938865" cy="762066"/>
          </a:xfrm>
          <a:prstGeom prst="rect">
            <a:avLst/>
          </a:prstGeom>
        </p:spPr>
      </p:pic>
      <p:pic>
        <p:nvPicPr>
          <p:cNvPr id="26" name="Grafika 25" descr="Fabryka kontur">
            <a:extLst>
              <a:ext uri="{FF2B5EF4-FFF2-40B4-BE49-F238E27FC236}">
                <a16:creationId xmlns:a16="http://schemas.microsoft.com/office/drawing/2014/main" id="{848B110A-D80D-C699-B2B2-6B4A019E1E1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841850" y="818104"/>
            <a:ext cx="781862" cy="781862"/>
          </a:xfrm>
          <a:prstGeom prst="rect">
            <a:avLst/>
          </a:prstGeom>
        </p:spPr>
      </p:pic>
      <p:pic>
        <p:nvPicPr>
          <p:cNvPr id="27" name="Grafika 26" descr="Panele słoneczne kontur">
            <a:extLst>
              <a:ext uri="{FF2B5EF4-FFF2-40B4-BE49-F238E27FC236}">
                <a16:creationId xmlns:a16="http://schemas.microsoft.com/office/drawing/2014/main" id="{44EF08A8-757C-8069-EEA9-2989B170FC2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113297" y="770120"/>
            <a:ext cx="943806" cy="763369"/>
          </a:xfrm>
          <a:prstGeom prst="rect">
            <a:avLst/>
          </a:prstGeom>
        </p:spPr>
      </p:pic>
      <p:sp>
        <p:nvSpPr>
          <p:cNvPr id="30" name="Prostokąt: zaokrąglone rogi 29">
            <a:extLst>
              <a:ext uri="{FF2B5EF4-FFF2-40B4-BE49-F238E27FC236}">
                <a16:creationId xmlns:a16="http://schemas.microsoft.com/office/drawing/2014/main" id="{3AF9F993-8D35-FECE-99A7-CB68D70D07D5}"/>
              </a:ext>
            </a:extLst>
          </p:cNvPr>
          <p:cNvSpPr/>
          <p:nvPr/>
        </p:nvSpPr>
        <p:spPr>
          <a:xfrm>
            <a:off x="233340" y="6042454"/>
            <a:ext cx="3334990" cy="55673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l-PL" sz="907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</a:t>
            </a:r>
            <a:r>
              <a:rPr lang="pl-PL" sz="907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uwzględniając efekty prac termomodernizacyjnych oraz dodatkowych działać objętych pomocą, jak instalacja OZE, magazyn energii, połączenie z efektywnym energetycznie systemem ciepłowniczym</a:t>
            </a:r>
          </a:p>
        </p:txBody>
      </p:sp>
    </p:spTree>
    <p:extLst>
      <p:ext uri="{BB962C8B-B14F-4D97-AF65-F5344CB8AC3E}">
        <p14:creationId xmlns:p14="http://schemas.microsoft.com/office/powerpoint/2010/main" val="36721320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latin typeface="Calibri" panose="020F0502020204030204" pitchFamily="34" charset="0"/>
              </a:rPr>
              <a:t>Pomoc de </a:t>
            </a:r>
            <a:r>
              <a:rPr lang="pl-PL" altLang="pl-PL" dirty="0" err="1">
                <a:latin typeface="Calibri" panose="020F0502020204030204" pitchFamily="34" charset="0"/>
              </a:rPr>
              <a:t>minimis</a:t>
            </a:r>
            <a:b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29</a:t>
            </a:fld>
            <a:endParaRPr lang="pl-PL" altLang="pl-PL"/>
          </a:p>
        </p:txBody>
      </p:sp>
      <p:sp>
        <p:nvSpPr>
          <p:cNvPr id="3" name="Symbol zastępczy tekstu 5">
            <a:extLst>
              <a:ext uri="{FF2B5EF4-FFF2-40B4-BE49-F238E27FC236}">
                <a16:creationId xmlns:a16="http://schemas.microsoft.com/office/drawing/2014/main" id="{62660E0B-F7A5-7E64-2F4F-D017AB469F28}"/>
              </a:ext>
            </a:extLst>
          </p:cNvPr>
          <p:cNvSpPr txBox="1">
            <a:spLocks/>
          </p:cNvSpPr>
          <p:nvPr/>
        </p:nvSpPr>
        <p:spPr>
          <a:xfrm>
            <a:off x="521370" y="1350150"/>
            <a:ext cx="10491787" cy="183640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35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350"/>
              </a:spcBef>
              <a:buSzPct val="100000"/>
              <a:defRPr/>
            </a:pPr>
            <a:endParaRPr lang="pl-PL" altLang="pl-PL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Symbol zastępczy tekstu 2">
            <a:extLst>
              <a:ext uri="{FF2B5EF4-FFF2-40B4-BE49-F238E27FC236}">
                <a16:creationId xmlns:a16="http://schemas.microsoft.com/office/drawing/2014/main" id="{625C464D-F17E-46BE-5FA1-1DB8681DE7C9}"/>
              </a:ext>
            </a:extLst>
          </p:cNvPr>
          <p:cNvSpPr txBox="1">
            <a:spLocks/>
          </p:cNvSpPr>
          <p:nvPr/>
        </p:nvSpPr>
        <p:spPr>
          <a:xfrm>
            <a:off x="1947701" y="971525"/>
            <a:ext cx="8222742" cy="3051005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7425" lvl="1" indent="-544513">
              <a:buFont typeface="Wingdings" panose="05000000000000000000" pitchFamily="2" charset="2"/>
              <a:buChar char="ü"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Limit kwotowy: 300 tys. euro w okresie 3 pełnych lat (tzw. lata kroczące) </a:t>
            </a:r>
          </a:p>
          <a:p>
            <a:pPr marL="987425" lvl="1" indent="-544513">
              <a:buFont typeface="Wingdings" panose="05000000000000000000" pitchFamily="2" charset="2"/>
              <a:buChar char="ü"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Limit ten dotyczy grupy podmiotów powiązanych tworzących jedno przedsiębiorstwo w rozumieniu art. 2 ust. 2 </a:t>
            </a: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rozporządzenia 2023/2831 </a:t>
            </a:r>
            <a:endParaRPr lang="pl-PL" alt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987425" lvl="1" indent="-544513">
              <a:buFont typeface="Wingdings" panose="05000000000000000000" pitchFamily="2" charset="2"/>
              <a:buChar char="ü"/>
            </a:pP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Brak określonych kosztów kwalifikowanych</a:t>
            </a:r>
          </a:p>
          <a:p>
            <a:pPr marL="987425" lvl="1" indent="-544513">
              <a:buFont typeface="Wingdings" panose="05000000000000000000" pitchFamily="2" charset="2"/>
              <a:buChar char="ü"/>
            </a:pP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Brak maksymalnej intensywności pomocy</a:t>
            </a:r>
          </a:p>
          <a:p>
            <a:pPr marL="987425" lvl="1" indent="-544513">
              <a:buFont typeface="Wingdings" panose="05000000000000000000" pitchFamily="2" charset="2"/>
              <a:buChar char="ü"/>
            </a:pP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Brak konieczności wykazania efektu zachęty</a:t>
            </a:r>
          </a:p>
          <a:p>
            <a:pPr marL="360" lvl="1" indent="0">
              <a:buClr>
                <a:srgbClr val="85B400"/>
              </a:buClr>
              <a:buSzPct val="150000"/>
              <a:buFontTx/>
              <a:buNone/>
            </a:pPr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60" lvl="1" indent="0">
              <a:buClr>
                <a:srgbClr val="85B400"/>
              </a:buClr>
              <a:buSzPct val="150000"/>
              <a:buFontTx/>
              <a:buNone/>
            </a:pPr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60" lvl="1" indent="0">
              <a:buClr>
                <a:srgbClr val="85B400"/>
              </a:buClr>
              <a:buSzPct val="150000"/>
              <a:buFontTx/>
              <a:buNone/>
            </a:pPr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3080" indent="-342720">
              <a:lnSpc>
                <a:spcPct val="100000"/>
              </a:lnSpc>
            </a:pPr>
            <a:r>
              <a:rPr lang="pl-PL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Udzielenie pomocy de </a:t>
            </a:r>
            <a:r>
              <a:rPr lang="pl-PL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minimis</a:t>
            </a:r>
            <a:r>
              <a:rPr lang="pl-PL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potwierdzane jest zaświadczeniem </a:t>
            </a:r>
          </a:p>
          <a:p>
            <a:pPr marL="343080" indent="-342720">
              <a:lnSpc>
                <a:spcPct val="100000"/>
              </a:lnSpc>
            </a:pPr>
            <a:r>
              <a:rPr lang="pl-PL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(wzór: w rozporządzeniu Rady Ministrów z dnia 20 marca 2007 r. w sprawie zaświadczeń o pomocy de </a:t>
            </a:r>
            <a:r>
              <a:rPr lang="pl-PL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minimis</a:t>
            </a:r>
            <a:r>
              <a:rPr lang="pl-PL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 pomocy de </a:t>
            </a:r>
            <a:r>
              <a:rPr lang="pl-PL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minimis</a:t>
            </a:r>
            <a:r>
              <a:rPr lang="pl-PL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 rolnictwie lub rybołówstwie</a:t>
            </a:r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42913" lvl="1" indent="547688"/>
            <a:endParaRPr lang="pl-PL" altLang="pl-PL" sz="2000" dirty="0">
              <a:solidFill>
                <a:schemeClr val="tx2"/>
              </a:solidFill>
            </a:endParaRPr>
          </a:p>
          <a:p>
            <a:endParaRPr lang="pl-PL" dirty="0"/>
          </a:p>
        </p:txBody>
      </p:sp>
      <p:sp>
        <p:nvSpPr>
          <p:cNvPr id="12" name="Objaśnienie ze strzałką w prawo 6">
            <a:extLst>
              <a:ext uri="{FF2B5EF4-FFF2-40B4-BE49-F238E27FC236}">
                <a16:creationId xmlns:a16="http://schemas.microsoft.com/office/drawing/2014/main" id="{EB1C5A9C-98A8-A83B-BC1B-D4FEC47A6041}"/>
              </a:ext>
            </a:extLst>
          </p:cNvPr>
          <p:cNvSpPr/>
          <p:nvPr/>
        </p:nvSpPr>
        <p:spPr>
          <a:xfrm>
            <a:off x="289124" y="1034196"/>
            <a:ext cx="1426331" cy="5413503"/>
          </a:xfrm>
          <a:prstGeom prst="rightArrowCallout">
            <a:avLst>
              <a:gd name="adj1" fmla="val 25000"/>
              <a:gd name="adj2" fmla="val 28883"/>
              <a:gd name="adj3" fmla="val 18221"/>
              <a:gd name="adj4" fmla="val 71374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GWD: wyliczenia dotyczące pomocy de </a:t>
            </a:r>
            <a:r>
              <a:rPr lang="pl-PL" sz="140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minimis</a:t>
            </a:r>
            <a:r>
              <a: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należy przedstawić w załączniku do wniosku </a:t>
            </a:r>
          </a:p>
          <a:p>
            <a:pPr algn="ctr"/>
            <a:r>
              <a:rPr lang="pl-PL" sz="1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„Kalkulator pomocy publicznej”</a:t>
            </a:r>
          </a:p>
        </p:txBody>
      </p:sp>
      <p:pic>
        <p:nvPicPr>
          <p:cNvPr id="10" name="Grafika 9" descr="Symbole Harveya 35% kontur">
            <a:extLst>
              <a:ext uri="{FF2B5EF4-FFF2-40B4-BE49-F238E27FC236}">
                <a16:creationId xmlns:a16="http://schemas.microsoft.com/office/drawing/2014/main" id="{E0A9917D-36ED-94CC-6360-B5208537D0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488289" y="19000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706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6FACC1-2E1C-7635-6D2D-CBD91C1F9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238" y="189037"/>
            <a:ext cx="8640763" cy="1079500"/>
          </a:xfrm>
        </p:spPr>
        <p:txBody>
          <a:bodyPr/>
          <a:lstStyle/>
          <a:p>
            <a:r>
              <a:rPr lang="pl-PL" dirty="0"/>
              <a:t>Pomoc publiczna w programie priorytetowym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FCB80A-ADC9-1848-7920-6826A6EA1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041" y="1939494"/>
            <a:ext cx="10153127" cy="4527847"/>
          </a:xfrm>
        </p:spPr>
        <p:txBody>
          <a:bodyPr/>
          <a:lstStyle/>
          <a:p>
            <a:pPr marL="0" indent="0" algn="just">
              <a:lnSpc>
                <a:spcPct val="106000"/>
              </a:lnSpc>
              <a:spcBef>
                <a:spcPts val="600"/>
              </a:spcBef>
              <a:buNone/>
            </a:pPr>
            <a:r>
              <a:rPr lang="x-none" dirty="0"/>
              <a:t>Zgodnie z art. 107 ust. 1 Traktatu o funkcjonowaniu Unii Europejskiej (TFUE) wsparcie stanowi pomoc publiczną, jeśli łącznie spełnia następujące przesłanki</a:t>
            </a:r>
            <a:r>
              <a:rPr lang="pl-PL" dirty="0"/>
              <a:t>:</a:t>
            </a:r>
          </a:p>
          <a:p>
            <a:pPr marL="0" indent="0" algn="just">
              <a:lnSpc>
                <a:spcPct val="106000"/>
              </a:lnSpc>
              <a:spcBef>
                <a:spcPts val="600"/>
              </a:spcBef>
              <a:buNone/>
            </a:pPr>
            <a:endParaRPr lang="pl-PL" dirty="0"/>
          </a:p>
          <a:p>
            <a:pPr marL="2055813" lvl="3" algn="just">
              <a:spcBef>
                <a:spcPts val="600"/>
              </a:spcBef>
            </a:pPr>
            <a:r>
              <a:rPr lang="pl-PL" dirty="0"/>
              <a:t>udzielane jest przez państwo lub ze źródeł państwowych	</a:t>
            </a:r>
          </a:p>
          <a:p>
            <a:pPr marL="2055813" lvl="3" algn="just">
              <a:spcBef>
                <a:spcPts val="600"/>
              </a:spcBef>
            </a:pPr>
            <a:r>
              <a:rPr lang="pl-PL" dirty="0"/>
              <a:t>powoduje uzyskanie korzyści (preferencyjne warunki finansowania)</a:t>
            </a:r>
          </a:p>
          <a:p>
            <a:pPr marL="2055813" lvl="3" algn="just">
              <a:spcBef>
                <a:spcPts val="600"/>
              </a:spcBef>
            </a:pPr>
            <a:r>
              <a:rPr lang="pl-PL" dirty="0"/>
              <a:t>ma charakter selektywny</a:t>
            </a:r>
          </a:p>
          <a:p>
            <a:pPr marL="2055813" lvl="3" algn="just">
              <a:spcBef>
                <a:spcPts val="600"/>
              </a:spcBef>
            </a:pPr>
            <a:r>
              <a:rPr lang="pl-PL" dirty="0"/>
              <a:t>dotyczy działalności gospodarczej w rozumieniu unijnego prawa konkurencji</a:t>
            </a:r>
          </a:p>
          <a:p>
            <a:pPr marL="2055813" lvl="3" algn="just">
              <a:spcBef>
                <a:spcPts val="600"/>
              </a:spcBef>
            </a:pPr>
            <a:endParaRPr lang="pl-PL" dirty="0"/>
          </a:p>
          <a:p>
            <a:pPr marL="2055813" lvl="3" algn="just">
              <a:spcBef>
                <a:spcPts val="600"/>
              </a:spcBef>
            </a:pPr>
            <a:r>
              <a:rPr lang="pl-PL" dirty="0"/>
              <a:t>grozi zakłóceniem lub zakłóca konkurencję oraz wpływa na wymianę handlową między państwami członkowskimi UE </a:t>
            </a: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(wyjątek monopol naturalny lub prawny)</a:t>
            </a:r>
          </a:p>
          <a:p>
            <a:pPr marL="1804988" lvl="3" indent="0" algn="just">
              <a:spcBef>
                <a:spcPts val="600"/>
              </a:spcBef>
              <a:buNone/>
            </a:pPr>
            <a:endParaRPr lang="pl-PL" dirty="0"/>
          </a:p>
          <a:p>
            <a:pPr marL="0" indent="0" algn="just">
              <a:spcBef>
                <a:spcPts val="600"/>
              </a:spcBef>
              <a:buNone/>
            </a:pPr>
            <a:endParaRPr lang="pl-PL" dirty="0"/>
          </a:p>
          <a:p>
            <a:pPr marL="0" indent="0" algn="just">
              <a:spcBef>
                <a:spcPts val="600"/>
              </a:spcBef>
              <a:buNone/>
            </a:pPr>
            <a:endParaRPr lang="pl-PL" sz="1000" dirty="0">
              <a:solidFill>
                <a:srgbClr val="000000"/>
              </a:solidFill>
              <a:latin typeface="Open Sans" panose="020B0606030504020204" pitchFamily="34" charset="0"/>
              <a:ea typeface="Times New Roman" panose="02020603050405020304" pitchFamily="18" charset="0"/>
              <a:cs typeface="Calibri Light" panose="020F0302020204030204" pitchFamily="34" charset="0"/>
            </a:endParaRPr>
          </a:p>
          <a:p>
            <a:pPr marL="0" indent="0" algn="just">
              <a:buNone/>
            </a:pPr>
            <a:endParaRPr lang="pl-PL" dirty="0"/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5846810-B0F1-C8C0-BBF3-910242C6853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59270C-5C5F-7B42-F706-AAAE3C2CDF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3</a:t>
            </a:fld>
            <a:endParaRPr lang="pl-PL" altLang="pl-PL"/>
          </a:p>
        </p:txBody>
      </p:sp>
      <p:sp>
        <p:nvSpPr>
          <p:cNvPr id="8" name="Objaśnienie ze strzałką w prawo 6">
            <a:extLst>
              <a:ext uri="{FF2B5EF4-FFF2-40B4-BE49-F238E27FC236}">
                <a16:creationId xmlns:a16="http://schemas.microsoft.com/office/drawing/2014/main" id="{1618F4B2-8EFF-E1E5-E24A-3DE242867B27}"/>
              </a:ext>
            </a:extLst>
          </p:cNvPr>
          <p:cNvSpPr/>
          <p:nvPr/>
        </p:nvSpPr>
        <p:spPr>
          <a:xfrm>
            <a:off x="147731" y="2586592"/>
            <a:ext cx="1631284" cy="2019961"/>
          </a:xfrm>
          <a:prstGeom prst="rightArrowCallout">
            <a:avLst>
              <a:gd name="adj1" fmla="val 25000"/>
              <a:gd name="adj2" fmla="val 25000"/>
              <a:gd name="adj3" fmla="val 19251"/>
              <a:gd name="adj4" fmla="val 7360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pl-PL" sz="2000" b="1" dirty="0">
                <a:solidFill>
                  <a:schemeClr val="tx1"/>
                </a:solidFill>
              </a:rPr>
              <a:t>Dla pożyczki IF oraz dotacji zawsze spełnione</a:t>
            </a:r>
            <a:endParaRPr lang="pl-PL" sz="2000" dirty="0">
              <a:solidFill>
                <a:schemeClr val="tx1"/>
              </a:solidFill>
            </a:endParaRPr>
          </a:p>
        </p:txBody>
      </p:sp>
      <p:sp>
        <p:nvSpPr>
          <p:cNvPr id="9" name="Objaśnienie ze strzałką w prawo 6">
            <a:extLst>
              <a:ext uri="{FF2B5EF4-FFF2-40B4-BE49-F238E27FC236}">
                <a16:creationId xmlns:a16="http://schemas.microsoft.com/office/drawing/2014/main" id="{9A491374-B100-5ABD-1C4C-34A813830E2F}"/>
              </a:ext>
            </a:extLst>
          </p:cNvPr>
          <p:cNvSpPr/>
          <p:nvPr/>
        </p:nvSpPr>
        <p:spPr>
          <a:xfrm>
            <a:off x="147731" y="4759408"/>
            <a:ext cx="1661408" cy="2019961"/>
          </a:xfrm>
          <a:prstGeom prst="rightArrowCallout">
            <a:avLst>
              <a:gd name="adj1" fmla="val 25000"/>
              <a:gd name="adj2" fmla="val 25000"/>
              <a:gd name="adj3" fmla="val 19251"/>
              <a:gd name="adj4" fmla="val 72202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pl-PL" sz="2000" b="1" dirty="0">
                <a:solidFill>
                  <a:schemeClr val="tx1"/>
                </a:solidFill>
              </a:rPr>
              <a:t>Dla pożyczki IF oraz dotacji </a:t>
            </a:r>
          </a:p>
          <a:p>
            <a:pPr algn="ctr"/>
            <a:r>
              <a:rPr lang="pl-PL" sz="2000" b="1" dirty="0">
                <a:solidFill>
                  <a:schemeClr val="tx1"/>
                </a:solidFill>
              </a:rPr>
              <a:t>z reguły spełnione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679D0CA4-D124-E97B-BB2A-ED7CB3F23E93}"/>
              </a:ext>
            </a:extLst>
          </p:cNvPr>
          <p:cNvSpPr txBox="1"/>
          <p:nvPr/>
        </p:nvSpPr>
        <p:spPr>
          <a:xfrm>
            <a:off x="89322" y="667693"/>
            <a:ext cx="101848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just">
              <a:spcBef>
                <a:spcPts val="600"/>
              </a:spcBef>
              <a:buNone/>
            </a:pPr>
            <a:r>
              <a:rPr lang="pl-PL" sz="16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 instrument finansowy składa się: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Dotacja IF oraz dotacja NFOŚiGW, obie tylko w przypadku Części 2) programu)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Pożyczka IF, tj. pożyczka preferencyjna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Pożyczka NFOŚiGW, tj. pożyczka na warunkach rynkowych (nie stanowi pomocy publicznej)</a:t>
            </a:r>
          </a:p>
        </p:txBody>
      </p:sp>
    </p:spTree>
    <p:extLst>
      <p:ext uri="{BB962C8B-B14F-4D97-AF65-F5344CB8AC3E}">
        <p14:creationId xmlns:p14="http://schemas.microsoft.com/office/powerpoint/2010/main" val="13101150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a 9" descr="Blok miasta">
            <a:extLst>
              <a:ext uri="{FF2B5EF4-FFF2-40B4-BE49-F238E27FC236}">
                <a16:creationId xmlns:a16="http://schemas.microsoft.com/office/drawing/2014/main" id="{5ACE18A1-9443-1574-55F3-2AE174160A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660" y="3491805"/>
            <a:ext cx="10602491" cy="4934025"/>
          </a:xfrm>
          <a:prstGeom prst="rect">
            <a:avLst/>
          </a:prstGeom>
        </p:spPr>
      </p:pic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30</a:t>
            </a:fld>
            <a:endParaRPr lang="pl-PL" altLang="pl-PL"/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42B54301-C552-6655-0442-A222CCA6A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62" y="899517"/>
            <a:ext cx="9793088" cy="2036308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pl-PL" sz="3200" b="1" dirty="0">
                <a:solidFill>
                  <a:schemeClr val="tx2"/>
                </a:solidFill>
              </a:rPr>
              <a:t>przedsiębiorcy będący dostawcami usług energetycznych w rozumieniu dyrektywy 2012/27/UE (</a:t>
            </a:r>
            <a:r>
              <a:rPr lang="pl-PL" sz="3200" b="1" dirty="0" err="1">
                <a:solidFill>
                  <a:schemeClr val="tx2"/>
                </a:solidFill>
              </a:rPr>
              <a:t>esco</a:t>
            </a:r>
            <a:r>
              <a:rPr lang="pl-PL" sz="3200" b="1" dirty="0">
                <a:solidFill>
                  <a:schemeClr val="tx2"/>
                </a:solidFill>
              </a:rPr>
              <a:t>)</a:t>
            </a:r>
          </a:p>
          <a:p>
            <a:pPr marL="0" indent="0" algn="ctr">
              <a:lnSpc>
                <a:spcPct val="100000"/>
              </a:lnSpc>
              <a:buNone/>
            </a:pPr>
            <a:endParaRPr lang="pl-PL" b="1" dirty="0">
              <a:solidFill>
                <a:schemeClr val="tx2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pl-PL" b="1" dirty="0">
                <a:solidFill>
                  <a:schemeClr val="tx2"/>
                </a:solidFill>
              </a:rPr>
              <a:t>dotyczy Części 1) programu</a:t>
            </a:r>
          </a:p>
        </p:txBody>
      </p:sp>
    </p:spTree>
    <p:extLst>
      <p:ext uri="{BB962C8B-B14F-4D97-AF65-F5344CB8AC3E}">
        <p14:creationId xmlns:p14="http://schemas.microsoft.com/office/powerpoint/2010/main" val="21237859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Rodzaje pomocy</a:t>
            </a: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31</a:t>
            </a:fld>
            <a:endParaRPr lang="pl-PL" altLang="pl-PL"/>
          </a:p>
        </p:txBody>
      </p:sp>
      <p:sp>
        <p:nvSpPr>
          <p:cNvPr id="8" name="Symbol zastępczy tekstu 2">
            <a:extLst>
              <a:ext uri="{FF2B5EF4-FFF2-40B4-BE49-F238E27FC236}">
                <a16:creationId xmlns:a16="http://schemas.microsoft.com/office/drawing/2014/main" id="{825EE5FD-1FC1-A6AB-116E-2F5CD09A43A1}"/>
              </a:ext>
            </a:extLst>
          </p:cNvPr>
          <p:cNvSpPr txBox="1">
            <a:spLocks/>
          </p:cNvSpPr>
          <p:nvPr/>
        </p:nvSpPr>
        <p:spPr>
          <a:xfrm>
            <a:off x="817141" y="1212864"/>
            <a:ext cx="8949985" cy="2664296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  <a:defRPr/>
            </a:pPr>
            <a:r>
              <a:rPr lang="pl-PL" altLang="pl-PL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0" indent="0">
              <a:spcBef>
                <a:spcPts val="1200"/>
              </a:spcBef>
              <a:buNone/>
              <a:defRPr/>
            </a:pPr>
            <a:endParaRPr lang="pl-PL" altLang="pl-PL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Bef>
                <a:spcPts val="1200"/>
              </a:spcBef>
              <a:buNone/>
              <a:defRPr/>
            </a:pPr>
            <a:endParaRPr lang="pl-PL" altLang="pl-PL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Bef>
                <a:spcPts val="1200"/>
              </a:spcBef>
              <a:buNone/>
              <a:defRPr/>
            </a:pPr>
            <a:endParaRPr lang="pl-PL" altLang="pl-PL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Bef>
                <a:spcPts val="1200"/>
              </a:spcBef>
              <a:buNone/>
              <a:defRPr/>
            </a:pPr>
            <a:endParaRPr lang="pl-PL" altLang="pl-PL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pl-PL" altLang="pl-PL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Mające zastosowanie podstawowe warunki dopuszczalności pomocy horyzontalnej</a:t>
            </a:r>
            <a:endParaRPr lang="pl-PL" alt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74637" indent="-342900">
              <a:spcBef>
                <a:spcPts val="1200"/>
              </a:spcBef>
              <a:buFont typeface="Wingdings" panose="05000000000000000000" pitchFamily="2" charset="2"/>
              <a:buChar char="ü"/>
              <a:defRPr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Efekt zachęty</a:t>
            </a:r>
          </a:p>
          <a:p>
            <a:pPr marL="341313" indent="-341313">
              <a:spcBef>
                <a:spcPts val="1200"/>
              </a:spcBef>
              <a:buFont typeface="Wingdings" panose="05000000000000000000" pitchFamily="2" charset="2"/>
              <a:buChar char="ü"/>
              <a:defRPr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Beneficjent pomocy – przedsiębiorca nie będący w  trudnej sytuacji </a:t>
            </a:r>
          </a:p>
          <a:p>
            <a:pPr marL="341313" indent="-341313">
              <a:spcBef>
                <a:spcPts val="1200"/>
              </a:spcBef>
              <a:buFont typeface="Wingdings" panose="05000000000000000000" pitchFamily="2" charset="2"/>
              <a:buChar char="ü"/>
              <a:defRPr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Beneficjent pomocy - </a:t>
            </a: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przedsiębiorca, na którym nie ciąży obowiązek zwrotu pomocy wynikający z decyzji KE </a:t>
            </a:r>
          </a:p>
          <a:p>
            <a:pPr marL="341313" indent="-341313">
              <a:spcBef>
                <a:spcPts val="1200"/>
              </a:spcBef>
              <a:buFont typeface="Wingdings" panose="05000000000000000000" pitchFamily="2" charset="2"/>
              <a:buChar char="ü"/>
              <a:defRPr/>
            </a:pPr>
            <a:endParaRPr lang="pl-PL" alt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dirty="0"/>
          </a:p>
        </p:txBody>
      </p:sp>
      <p:sp>
        <p:nvSpPr>
          <p:cNvPr id="3" name="Dowolny kształt: kształt 2">
            <a:extLst>
              <a:ext uri="{FF2B5EF4-FFF2-40B4-BE49-F238E27FC236}">
                <a16:creationId xmlns:a16="http://schemas.microsoft.com/office/drawing/2014/main" id="{ED80D8C7-D231-8CDB-4798-6E852DABEE33}"/>
              </a:ext>
            </a:extLst>
          </p:cNvPr>
          <p:cNvSpPr/>
          <p:nvPr/>
        </p:nvSpPr>
        <p:spPr>
          <a:xfrm>
            <a:off x="3483227" y="1282949"/>
            <a:ext cx="5101973" cy="1164740"/>
          </a:xfrm>
          <a:custGeom>
            <a:avLst/>
            <a:gdLst>
              <a:gd name="connsiteX0" fmla="*/ 0 w 1164739"/>
              <a:gd name="connsiteY0" fmla="*/ 2550986 h 5101972"/>
              <a:gd name="connsiteX1" fmla="*/ 291185 w 1164739"/>
              <a:gd name="connsiteY1" fmla="*/ 1 h 5101972"/>
              <a:gd name="connsiteX2" fmla="*/ 873554 w 1164739"/>
              <a:gd name="connsiteY2" fmla="*/ 1 h 5101972"/>
              <a:gd name="connsiteX3" fmla="*/ 1164739 w 1164739"/>
              <a:gd name="connsiteY3" fmla="*/ 2550986 h 5101972"/>
              <a:gd name="connsiteX4" fmla="*/ 873554 w 1164739"/>
              <a:gd name="connsiteY4" fmla="*/ 5101971 h 5101972"/>
              <a:gd name="connsiteX5" fmla="*/ 291185 w 1164739"/>
              <a:gd name="connsiteY5" fmla="*/ 5101971 h 5101972"/>
              <a:gd name="connsiteX6" fmla="*/ 0 w 1164739"/>
              <a:gd name="connsiteY6" fmla="*/ 2550986 h 5101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4739" h="5101972">
                <a:moveTo>
                  <a:pt x="582370" y="2"/>
                </a:moveTo>
                <a:lnTo>
                  <a:pt x="1164739" y="1275495"/>
                </a:lnTo>
                <a:lnTo>
                  <a:pt x="1164739" y="3826477"/>
                </a:lnTo>
                <a:lnTo>
                  <a:pt x="582370" y="5101970"/>
                </a:lnTo>
                <a:lnTo>
                  <a:pt x="0" y="3826477"/>
                </a:lnTo>
                <a:lnTo>
                  <a:pt x="0" y="1275495"/>
                </a:lnTo>
                <a:lnTo>
                  <a:pt x="582370" y="2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8910" tIns="262703" rIns="918909" bIns="262704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l-PL" sz="1800" kern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 ułatwianie zawierania umów o poprawę efektywności energetycznej  </a:t>
            </a:r>
          </a:p>
        </p:txBody>
      </p:sp>
      <p:sp>
        <p:nvSpPr>
          <p:cNvPr id="5" name="Dowolny kształt: kształt 4">
            <a:extLst>
              <a:ext uri="{FF2B5EF4-FFF2-40B4-BE49-F238E27FC236}">
                <a16:creationId xmlns:a16="http://schemas.microsoft.com/office/drawing/2014/main" id="{33FF24D2-1197-183E-B25C-06B5FA49FF5C}"/>
              </a:ext>
            </a:extLst>
          </p:cNvPr>
          <p:cNvSpPr/>
          <p:nvPr/>
        </p:nvSpPr>
        <p:spPr>
          <a:xfrm>
            <a:off x="817141" y="681152"/>
            <a:ext cx="2374687" cy="2562331"/>
          </a:xfrm>
          <a:custGeom>
            <a:avLst/>
            <a:gdLst>
              <a:gd name="connsiteX0" fmla="*/ 0 w 2562331"/>
              <a:gd name="connsiteY0" fmla="*/ 1187344 h 2374687"/>
              <a:gd name="connsiteX1" fmla="*/ 593672 w 2562331"/>
              <a:gd name="connsiteY1" fmla="*/ 1 h 2374687"/>
              <a:gd name="connsiteX2" fmla="*/ 1968659 w 2562331"/>
              <a:gd name="connsiteY2" fmla="*/ 1 h 2374687"/>
              <a:gd name="connsiteX3" fmla="*/ 2562331 w 2562331"/>
              <a:gd name="connsiteY3" fmla="*/ 1187344 h 2374687"/>
              <a:gd name="connsiteX4" fmla="*/ 1968659 w 2562331"/>
              <a:gd name="connsiteY4" fmla="*/ 2374686 h 2374687"/>
              <a:gd name="connsiteX5" fmla="*/ 593672 w 2562331"/>
              <a:gd name="connsiteY5" fmla="*/ 2374686 h 2374687"/>
              <a:gd name="connsiteX6" fmla="*/ 0 w 2562331"/>
              <a:gd name="connsiteY6" fmla="*/ 1187344 h 237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62331" h="2374687">
                <a:moveTo>
                  <a:pt x="1281165" y="0"/>
                </a:moveTo>
                <a:lnTo>
                  <a:pt x="2562330" y="550196"/>
                </a:lnTo>
                <a:lnTo>
                  <a:pt x="2562330" y="1824491"/>
                </a:lnTo>
                <a:lnTo>
                  <a:pt x="1281165" y="2374687"/>
                </a:lnTo>
                <a:lnTo>
                  <a:pt x="1" y="1824491"/>
                </a:lnTo>
                <a:lnTo>
                  <a:pt x="1" y="550196"/>
                </a:lnTo>
                <a:lnTo>
                  <a:pt x="1281165" y="0"/>
                </a:lnTo>
                <a:close/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1289" tIns="411418" rIns="381289" bIns="411418" numCol="1" spcCol="1270" anchor="ctr" anchorCtr="0">
            <a:noAutofit/>
          </a:bodyPr>
          <a:lstStyle/>
          <a:p>
            <a:pPr marL="0" lvl="0" indent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l-PL" sz="2300" kern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Pomoc na ochronę środowiska</a:t>
            </a:r>
          </a:p>
        </p:txBody>
      </p:sp>
      <p:pic>
        <p:nvPicPr>
          <p:cNvPr id="9" name="Grafika 8" descr="Uścisk dłoni kontur">
            <a:extLst>
              <a:ext uri="{FF2B5EF4-FFF2-40B4-BE49-F238E27FC236}">
                <a16:creationId xmlns:a16="http://schemas.microsoft.com/office/drawing/2014/main" id="{86288721-EE89-9780-B576-EB7654DDB7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852726" y="140811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0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pPr marL="0" lvl="0" indent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l-PL" sz="2800" kern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Pomoc na ułatwianie zawierania umów o poprawę efektywności energetycznej  </a:t>
            </a: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32</a:t>
            </a:fld>
            <a:endParaRPr lang="pl-PL" altLang="pl-PL"/>
          </a:p>
        </p:txBody>
      </p:sp>
      <p:sp>
        <p:nvSpPr>
          <p:cNvPr id="8" name="Symbol zastępczy tekstu 2">
            <a:extLst>
              <a:ext uri="{FF2B5EF4-FFF2-40B4-BE49-F238E27FC236}">
                <a16:creationId xmlns:a16="http://schemas.microsoft.com/office/drawing/2014/main" id="{825EE5FD-1FC1-A6AB-116E-2F5CD09A43A1}"/>
              </a:ext>
            </a:extLst>
          </p:cNvPr>
          <p:cNvSpPr txBox="1">
            <a:spLocks/>
          </p:cNvSpPr>
          <p:nvPr/>
        </p:nvSpPr>
        <p:spPr>
          <a:xfrm>
            <a:off x="306909" y="1358487"/>
            <a:ext cx="10081120" cy="5391035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  <a:defRPr/>
            </a:pPr>
            <a:r>
              <a:rPr lang="pl-PL" altLang="pl-PL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altLang="pl-PL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Podstawowe warunki dopuszczalności </a:t>
            </a:r>
          </a:p>
          <a:p>
            <a:pPr marL="341313" indent="-341313">
              <a:spcBef>
                <a:spcPts val="1200"/>
              </a:spcBef>
              <a:buFont typeface="Wingdings" panose="05000000000000000000" pitchFamily="2" charset="2"/>
              <a:buChar char="ü"/>
              <a:defRPr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Beneficjent pomocy – średnie przedsiębiorstwo (tj. zgodnie z zasadami naboru)</a:t>
            </a:r>
          </a:p>
          <a:p>
            <a:pPr marL="341313" indent="-341313">
              <a:spcBef>
                <a:spcPts val="1200"/>
              </a:spcBef>
              <a:buFont typeface="Wingdings" panose="05000000000000000000" pitchFamily="2" charset="2"/>
              <a:buChar char="ü"/>
              <a:defRPr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Forma pomocy – pożyczka uprzywilejowana nie podlegająca umorzeniu (warunek finansowania wskazany w ust. 7.3 pkt 2) programu priorytetowego)</a:t>
            </a:r>
          </a:p>
          <a:p>
            <a:pPr marL="341313" indent="-341313">
              <a:spcBef>
                <a:spcPts val="1200"/>
              </a:spcBef>
              <a:buFont typeface="Wingdings" panose="05000000000000000000" pitchFamily="2" charset="2"/>
              <a:buChar char="ü"/>
              <a:defRPr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Współfinansowanie projektu przez komercyjnych dostawców finansowania dłużnego nie może być niższe niż 30% wartości wszystkich umów o poprawę efektywności energetycznej dotyczących projektu objętego wnioskiem (warunek finansowania wskazany w ust. 7.3 pkt 6 programu priorytetowego)</a:t>
            </a:r>
          </a:p>
          <a:p>
            <a:pPr marL="341313" indent="-341313">
              <a:spcBef>
                <a:spcPts val="1200"/>
              </a:spcBef>
              <a:buFont typeface="Wingdings" panose="05000000000000000000" pitchFamily="2" charset="2"/>
              <a:buChar char="ü"/>
              <a:defRPr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Wnioskowana pożyczka IF zsumowana z łączną niespłaconą kwotą pożyczek, w odniesieniu do których do dnia zawarcia umowy o dofinansowanie z NFOŚiGW otrzymano pomoc na ułatwianie zawierania umów o poprawę efektywności energetycznej (na warunkach określonych w rozporządzeniu Komisji nr 651/2014 (GBER)), nie może przekraczać 30 mln euro</a:t>
            </a:r>
          </a:p>
          <a:p>
            <a:pPr marL="0" indent="0">
              <a:spcBef>
                <a:spcPts val="1200"/>
              </a:spcBef>
              <a:buNone/>
              <a:defRPr/>
            </a:pPr>
            <a:endParaRPr lang="pl-PL" alt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1313" indent="-341313">
              <a:spcBef>
                <a:spcPts val="1200"/>
              </a:spcBef>
              <a:buFont typeface="Wingdings" panose="05000000000000000000" pitchFamily="2" charset="2"/>
              <a:buChar char="ü"/>
              <a:defRPr/>
            </a:pPr>
            <a:endParaRPr lang="pl-PL" alt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dirty="0"/>
          </a:p>
        </p:txBody>
      </p:sp>
      <p:pic>
        <p:nvPicPr>
          <p:cNvPr id="3" name="Grafika 2" descr="Uścisk dłoni kontur">
            <a:extLst>
              <a:ext uri="{FF2B5EF4-FFF2-40B4-BE49-F238E27FC236}">
                <a16:creationId xmlns:a16="http://schemas.microsoft.com/office/drawing/2014/main" id="{E4883655-2FEA-73DF-A57E-916724CED05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473629" y="17368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044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F41CC9D9-3570-F1F5-ECF3-011D406141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7308229"/>
            <a:ext cx="10691813" cy="251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Tytuł 1">
            <a:extLst>
              <a:ext uri="{FF2B5EF4-FFF2-40B4-BE49-F238E27FC236}">
                <a16:creationId xmlns:a16="http://schemas.microsoft.com/office/drawing/2014/main" id="{5C606A43-3DCD-DBFD-BEF8-A1F6A0EBB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382" y="5075981"/>
            <a:ext cx="9433048" cy="553510"/>
          </a:xfrm>
        </p:spPr>
        <p:txBody>
          <a:bodyPr/>
          <a:lstStyle/>
          <a:p>
            <a:pPr algn="ctr" eaLnBrk="1" hangingPunct="1"/>
            <a:r>
              <a:rPr lang="pl-PL" altLang="pl-PL" sz="320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Dziękuję za uwagę.</a:t>
            </a:r>
            <a:endParaRPr lang="pl-PL" altLang="pl-PL" sz="1800" b="0" dirty="0">
              <a:solidFill>
                <a:srgbClr val="002073"/>
              </a:solidFill>
              <a:latin typeface="Open Sans" panose="020B0806030504020204" pitchFamily="34" charset="0"/>
              <a:cs typeface="Open Sans" panose="020B0806030504020204" pitchFamily="34" charset="0"/>
            </a:endParaRPr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418E5255-1E55-91C6-5533-1D99C144A2B4}"/>
              </a:ext>
            </a:extLst>
          </p:cNvPr>
          <p:cNvSpPr txBox="1">
            <a:spLocks/>
          </p:cNvSpPr>
          <p:nvPr/>
        </p:nvSpPr>
        <p:spPr bwMode="auto">
          <a:xfrm>
            <a:off x="629382" y="5629491"/>
            <a:ext cx="9433048" cy="103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ts val="3000"/>
              </a:lnSpc>
            </a:pPr>
            <a:r>
              <a:rPr lang="pl-PL" altLang="pl-PL" sz="1400" b="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Zapraszamy na stronę:</a:t>
            </a:r>
          </a:p>
          <a:p>
            <a:pPr algn="ctr" eaLnBrk="1" hangingPunct="1">
              <a:lnSpc>
                <a:spcPts val="3000"/>
              </a:lnSpc>
            </a:pPr>
            <a:r>
              <a:rPr lang="pl-PL" altLang="pl-PL" sz="1400" b="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  <a:hlinkClick r:id="rId4"/>
              </a:rPr>
              <a:t>https://www.gov.pl/web/nfosigw/programy-priorytetowe--instrumenty-finansowe</a:t>
            </a:r>
            <a:endParaRPr lang="pl-PL" altLang="pl-PL" sz="1400" b="0" dirty="0">
              <a:solidFill>
                <a:srgbClr val="002073"/>
              </a:solidFill>
              <a:latin typeface="Open Sans" panose="020B0806030504020204" pitchFamily="34" charset="0"/>
              <a:cs typeface="Open Sans" panose="020B0806030504020204" pitchFamily="34" charset="0"/>
            </a:endParaRPr>
          </a:p>
        </p:txBody>
      </p:sp>
      <p:sp>
        <p:nvSpPr>
          <p:cNvPr id="74755" name="Symbol zastępczy numeru slajdu 2" hidden="1">
            <a:extLst>
              <a:ext uri="{FF2B5EF4-FFF2-40B4-BE49-F238E27FC236}">
                <a16:creationId xmlns:a16="http://schemas.microsoft.com/office/drawing/2014/main" id="{21EEAE4B-6A9B-9FAD-8F55-1930A5D58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C625B326-A187-4C68-A9E3-C464BC509609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33</a:t>
            </a:fld>
            <a:endParaRPr lang="pl-PL" altLang="pl-PL" dirty="0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dirty="0"/>
              <a:t>Pomoc publiczna w programie priorytetowym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400E913-020C-AFAB-704A-31BD60F939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338" y="2890185"/>
            <a:ext cx="10081120" cy="3433212"/>
          </a:xfrm>
        </p:spPr>
        <p:txBody>
          <a:bodyPr/>
          <a:lstStyle/>
          <a:p>
            <a:pPr marL="0" indent="0" algn="just">
              <a:spcBef>
                <a:spcPts val="600"/>
              </a:spcBef>
              <a:buNone/>
            </a:pPr>
            <a:r>
              <a:rPr lang="pl-PL" dirty="0"/>
              <a:t>W przypadku, gdy dofinansowanie stanowi pomoc publiczną, jest ono udzielane z uwzględnieniem przepisów:</a:t>
            </a:r>
            <a:endParaRPr lang="pl-PL" u="none" strike="noStrike" dirty="0">
              <a:solidFill>
                <a:srgbClr val="000000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Calibri Light" panose="020F0302020204030204" pitchFamily="34" charset="0"/>
            </a:endParaRPr>
          </a:p>
          <a:p>
            <a:pPr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dirty="0"/>
              <a:t>rozporządzenia Ministra Klimatu i Środowiska z dnia 22 listopada 2023 r. </a:t>
            </a:r>
            <a:r>
              <a:rPr lang="pl-PL" i="1" dirty="0"/>
              <a:t>w sprawie udzielania pomocy publicznej w obszarze energetyki i środowiska</a:t>
            </a:r>
            <a:r>
              <a:rPr lang="pl-PL" dirty="0"/>
              <a:t> w ramach programu „Fundusze Europejskie na Infrastrukturę, Klimat, Środowisko 2021–2027”</a:t>
            </a:r>
          </a:p>
          <a:p>
            <a:pPr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dirty="0"/>
              <a:t>rozporządzenie Komisji (UE) nr 2023/2831 z dnia 13 grudnia 2023 r. w sprawie stosowania art. 107 i 108 Traktatu o funkcjonowaniu Unii Europejskiej do </a:t>
            </a:r>
            <a:r>
              <a:rPr lang="pl-PL" i="1" dirty="0"/>
              <a:t>pomocy de </a:t>
            </a:r>
            <a:r>
              <a:rPr lang="pl-PL" i="1" dirty="0" err="1"/>
              <a:t>minimis</a:t>
            </a:r>
            <a:r>
              <a:rPr lang="pl-PL" i="1" dirty="0"/>
              <a:t> (nie dotyczy </a:t>
            </a:r>
            <a:r>
              <a:rPr lang="pl-PL" i="1" dirty="0" err="1"/>
              <a:t>esco</a:t>
            </a:r>
            <a:r>
              <a:rPr lang="pl-PL" i="1" dirty="0"/>
              <a:t>)</a:t>
            </a:r>
          </a:p>
          <a:p>
            <a:pPr marL="0" indent="0" algn="just">
              <a:buNone/>
            </a:pPr>
            <a:endParaRPr lang="pl-PL" u="none" strike="noStrike" dirty="0">
              <a:solidFill>
                <a:srgbClr val="000000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Calibri Light" panose="020F0302020204030204" pitchFamily="34" charset="0"/>
            </a:endParaRPr>
          </a:p>
          <a:p>
            <a:pPr marL="0" indent="0" algn="just">
              <a:buNone/>
            </a:pPr>
            <a:endParaRPr lang="pl-PL" dirty="0"/>
          </a:p>
          <a:p>
            <a:pPr marL="0" indent="0" algn="just">
              <a:buNone/>
            </a:pPr>
            <a:endParaRPr lang="pl-PL" dirty="0"/>
          </a:p>
          <a:p>
            <a:pPr marL="0" indent="0" algn="just">
              <a:buNone/>
            </a:pPr>
            <a:endParaRPr lang="pl-PL" dirty="0"/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4</a:t>
            </a:fld>
            <a:endParaRPr lang="pl-PL" altLang="pl-PL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913D15BC-0550-FFEA-FE79-A2C9AF8F1B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0955" y="635883"/>
            <a:ext cx="1885458" cy="203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0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10081120" cy="531712"/>
          </a:xfrm>
        </p:spPr>
        <p:txBody>
          <a:bodyPr/>
          <a:lstStyle/>
          <a:p>
            <a:pPr>
              <a:lnSpc>
                <a:spcPct val="106000"/>
              </a:lnSpc>
              <a:spcBef>
                <a:spcPts val="800"/>
              </a:spcBef>
            </a:pPr>
            <a:r>
              <a:rPr lang="pl-PL" dirty="0"/>
              <a:t>Część 1) Poprawa efektywności energetycznej (wraz z instalacją OZE) w dużych i średnich przedsiębiorstwach</a:t>
            </a:r>
            <a:br>
              <a:rPr lang="pl-PL" dirty="0"/>
            </a:br>
            <a:endParaRPr lang="pl-PL" sz="1800" b="0" u="sng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400E913-020C-AFAB-704A-31BD60F939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925" y="1187549"/>
            <a:ext cx="10081120" cy="6624735"/>
          </a:xfrm>
        </p:spPr>
        <p:txBody>
          <a:bodyPr/>
          <a:lstStyle/>
          <a:p>
            <a:pPr marL="0" indent="0" algn="ctr">
              <a:buNone/>
            </a:pPr>
            <a:r>
              <a:rPr lang="pl-PL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 </a:t>
            </a:r>
            <a:r>
              <a:rPr lang="pl-PL" sz="1800" b="0" u="sng" dirty="0"/>
              <a:t>Pomoc publiczna w GWD </a:t>
            </a:r>
          </a:p>
          <a:p>
            <a:pPr marL="0" indent="0" algn="just">
              <a:buNone/>
            </a:pPr>
            <a:r>
              <a:rPr lang="pl-PL" sz="1600" b="1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uwagi na odmienność zasad udzielania pomocy dla wnioskodawców będących: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</a:t>
            </a:r>
            <a:r>
              <a:rPr lang="pl-PL" sz="1600" dirty="0">
                <a:solidFill>
                  <a:srgbClr val="000000"/>
                </a:solidFill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</a:t>
            </a:r>
            <a:r>
              <a:rPr lang="pl-PL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odmiotami innymi niż dostawcy usług energetycznych w rozumieniu dyrektywy 2012/27/UE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600" dirty="0">
                <a:solidFill>
                  <a:srgbClr val="000000"/>
                </a:solidFill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r>
              <a:rPr lang="pl-PL" sz="1600" u="none" strike="noStrike" dirty="0">
                <a:solidFill>
                  <a:srgbClr val="000000"/>
                </a:solidFill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raz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przedsiębiorc</a:t>
            </a:r>
            <a:r>
              <a:rPr lang="pl-PL" sz="1600" dirty="0">
                <a:solidFill>
                  <a:srgbClr val="000000"/>
                </a:solidFill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ami</a:t>
            </a:r>
            <a:r>
              <a:rPr lang="pl-PL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będącymi dostawcami usług energetycznych w rozumieniu dyrektywy 2012/27/UE (</a:t>
            </a:r>
            <a:r>
              <a:rPr lang="pl-PL" sz="16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esco</a:t>
            </a:r>
            <a:r>
              <a:rPr lang="pl-PL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  <a:endParaRPr lang="pl-PL" sz="1600" u="none" strike="noStrike" dirty="0">
              <a:solidFill>
                <a:srgbClr val="000000"/>
              </a:solidFill>
              <a:highlight>
                <a:srgbClr val="FFFFFF"/>
              </a:highligh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buNone/>
            </a:pPr>
            <a:r>
              <a:rPr lang="pl-PL" sz="1600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zakładki wniosku dotyczące pomocy publicznej wyświetlają się po:</a:t>
            </a:r>
          </a:p>
          <a:p>
            <a:pPr algn="just">
              <a:buFontTx/>
              <a:buChar char="-"/>
            </a:pPr>
            <a:r>
              <a:rPr lang="pl-PL" sz="160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wskazaniu rodzaju wnioskodawcy w pkt 3 (Forma prawna wnioskodawcy) zakładki „Dane wnioskodawcy”</a:t>
            </a:r>
          </a:p>
          <a:p>
            <a:pPr marL="0" indent="0" algn="just">
              <a:buNone/>
            </a:pPr>
            <a:endParaRPr lang="pl-PL" sz="1600" dirty="0">
              <a:solidFill>
                <a:srgbClr val="000000"/>
              </a:solidFill>
              <a:latin typeface="Open Sans" panose="020B0606030504020204" pitchFamily="34" charset="0"/>
              <a:ea typeface="Times New Roman" panose="02020603050405020304" pitchFamily="18" charset="0"/>
              <a:cs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pl-PL" sz="1600" dirty="0">
                <a:solidFill>
                  <a:srgbClr val="000000"/>
                </a:solidFill>
                <a:latin typeface="Open Sans" panose="020B060603050402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oraz</a:t>
            </a:r>
          </a:p>
          <a:p>
            <a:pPr algn="just">
              <a:buFontTx/>
              <a:buChar char="-"/>
            </a:pPr>
            <a:r>
              <a:rPr lang="pl-PL" sz="1600" dirty="0">
                <a:solidFill>
                  <a:srgbClr val="000000"/>
                </a:solidFill>
                <a:latin typeface="Open Sans" panose="020B060603050402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w</a:t>
            </a:r>
            <a:r>
              <a:rPr lang="pl-PL" sz="160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skazaniu, że </a:t>
            </a:r>
            <a:r>
              <a:rPr lang="pl-PL" sz="1600" dirty="0">
                <a:solidFill>
                  <a:srgbClr val="000000"/>
                </a:solidFill>
                <a:latin typeface="Open Sans" panose="020B060603050402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dofinansowanie stanowi pomoc publiczną w pkt 3 (Oświadczenie dotyczące pomocy publicznej) zakładki „Oświadczenia”</a:t>
            </a:r>
            <a:endParaRPr lang="pl-PL" sz="1600" u="none" strike="noStrike" dirty="0">
              <a:solidFill>
                <a:srgbClr val="000000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Calibri Light" panose="020F0302020204030204" pitchFamily="34" charset="0"/>
            </a:endParaRPr>
          </a:p>
          <a:p>
            <a:pPr marL="0" indent="0" algn="just">
              <a:buNone/>
            </a:pPr>
            <a:endParaRPr lang="pl-PL" dirty="0"/>
          </a:p>
          <a:p>
            <a:pPr marL="0" indent="0" algn="just">
              <a:buNone/>
            </a:pPr>
            <a:endParaRPr lang="pl-PL" dirty="0"/>
          </a:p>
          <a:p>
            <a:pPr marL="0" indent="0" algn="just">
              <a:buNone/>
            </a:pPr>
            <a:endParaRPr lang="pl-PL" dirty="0"/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5</a:t>
            </a:fld>
            <a:endParaRPr lang="pl-PL" altLang="pl-PL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191D8A28-EFA0-1A79-83A2-49F4799B4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1690" y="4283893"/>
            <a:ext cx="6996198" cy="56405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A0AA3180-6A0D-F6D4-6082-F5252AC02E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2833" y="5941096"/>
            <a:ext cx="3635055" cy="83827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770130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10081120" cy="531712"/>
          </a:xfrm>
        </p:spPr>
        <p:txBody>
          <a:bodyPr/>
          <a:lstStyle/>
          <a:p>
            <a:pPr>
              <a:lnSpc>
                <a:spcPct val="106000"/>
              </a:lnSpc>
              <a:spcBef>
                <a:spcPts val="800"/>
              </a:spcBef>
            </a:pPr>
            <a:r>
              <a:rPr lang="pl-PL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2) Rozwój OZE</a:t>
            </a:r>
            <a:br>
              <a:rPr lang="pl-PL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pl-PL" dirty="0"/>
            </a:br>
            <a:endParaRPr lang="pl-PL" sz="1800" b="0" u="sng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400E913-020C-AFAB-704A-31BD60F939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924" y="1115541"/>
            <a:ext cx="10081120" cy="6624735"/>
          </a:xfrm>
        </p:spPr>
        <p:txBody>
          <a:bodyPr/>
          <a:lstStyle/>
          <a:p>
            <a:pPr marL="0" indent="0" algn="ctr">
              <a:buNone/>
            </a:pPr>
            <a:r>
              <a:rPr lang="pl-PL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 </a:t>
            </a:r>
            <a:r>
              <a:rPr lang="pl-PL" sz="1800" b="0" u="sng" dirty="0"/>
              <a:t>Pomoc publiczna w GWD </a:t>
            </a:r>
          </a:p>
          <a:p>
            <a:pPr marL="0" indent="0" algn="just">
              <a:buNone/>
            </a:pPr>
            <a:r>
              <a:rPr lang="pl-PL" sz="1600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Zakładka wniosku dotycząca pomocy publicznej wyświetlają się po:</a:t>
            </a:r>
          </a:p>
          <a:p>
            <a:pPr algn="just">
              <a:buFontTx/>
              <a:buChar char="-"/>
            </a:pPr>
            <a:r>
              <a:rPr lang="pl-PL" sz="1600" dirty="0">
                <a:solidFill>
                  <a:srgbClr val="000000"/>
                </a:solidFill>
                <a:latin typeface="Open Sans" panose="020B060603050402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w</a:t>
            </a:r>
            <a:r>
              <a:rPr lang="pl-PL" sz="160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skazaniu, że </a:t>
            </a:r>
            <a:r>
              <a:rPr lang="pl-PL" sz="1600" dirty="0">
                <a:solidFill>
                  <a:srgbClr val="000000"/>
                </a:solidFill>
                <a:latin typeface="Open Sans" panose="020B060603050402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dofinansowanie stanowi pomoc publiczną w pkt 3 (Oświadczenie dotyczące pomocy publicznej) zakładki „Oświadczenia”</a:t>
            </a:r>
            <a:endParaRPr lang="pl-PL" sz="1600" u="none" strike="noStrike" dirty="0">
              <a:solidFill>
                <a:srgbClr val="000000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Calibri Light" panose="020F0302020204030204" pitchFamily="34" charset="0"/>
            </a:endParaRPr>
          </a:p>
          <a:p>
            <a:pPr marL="0" indent="0" algn="just">
              <a:buNone/>
            </a:pPr>
            <a:endParaRPr lang="pl-PL" dirty="0"/>
          </a:p>
          <a:p>
            <a:pPr marL="0" indent="0" algn="just">
              <a:buNone/>
            </a:pPr>
            <a:endParaRPr lang="pl-PL" dirty="0"/>
          </a:p>
          <a:p>
            <a:pPr marL="0" indent="0" algn="just">
              <a:buNone/>
            </a:pPr>
            <a:endParaRPr lang="pl-PL" dirty="0"/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6</a:t>
            </a:fld>
            <a:endParaRPr lang="pl-PL" altLang="pl-PL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A0AA3180-6A0D-F6D4-6082-F5252AC02E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989" y="2690046"/>
            <a:ext cx="3635055" cy="83827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139421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a 9" descr="Blok miasta">
            <a:extLst>
              <a:ext uri="{FF2B5EF4-FFF2-40B4-BE49-F238E27FC236}">
                <a16:creationId xmlns:a16="http://schemas.microsoft.com/office/drawing/2014/main" id="{5ACE18A1-9443-1574-55F3-2AE174160A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660" y="3491805"/>
            <a:ext cx="10602491" cy="4934025"/>
          </a:xfrm>
          <a:prstGeom prst="rect">
            <a:avLst/>
          </a:prstGeom>
        </p:spPr>
      </p:pic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7</a:t>
            </a:fld>
            <a:endParaRPr lang="pl-PL" altLang="pl-PL"/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42B54301-C552-6655-0442-A222CCA6A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61" y="663409"/>
            <a:ext cx="9793088" cy="2376264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pl-PL" sz="3200" dirty="0">
                <a:solidFill>
                  <a:srgbClr val="000000"/>
                </a:solidFill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</a:t>
            </a:r>
            <a:r>
              <a:rPr lang="pl-PL" sz="32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odmioty inne niż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pl-PL" sz="32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dostawcy usług energetycznych w rozumieniu dyrektywy 2012/27/UE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22633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86" y="170814"/>
            <a:ext cx="899931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Rodzaje pomocy</a:t>
            </a: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8</a:t>
            </a:fld>
            <a:endParaRPr lang="pl-PL" altLang="pl-PL"/>
          </a:p>
        </p:txBody>
      </p:sp>
      <p:grpSp>
        <p:nvGrpSpPr>
          <p:cNvPr id="8" name="Grupa 7">
            <a:extLst>
              <a:ext uri="{FF2B5EF4-FFF2-40B4-BE49-F238E27FC236}">
                <a16:creationId xmlns:a16="http://schemas.microsoft.com/office/drawing/2014/main" id="{DD2C0167-8676-1C9B-F45E-69BF84D7D9B5}"/>
              </a:ext>
            </a:extLst>
          </p:cNvPr>
          <p:cNvGrpSpPr/>
          <p:nvPr/>
        </p:nvGrpSpPr>
        <p:grpSpPr>
          <a:xfrm>
            <a:off x="557609" y="767622"/>
            <a:ext cx="9858110" cy="5969943"/>
            <a:chOff x="1317912" y="722835"/>
            <a:chExt cx="9858110" cy="5969943"/>
          </a:xfrm>
        </p:grpSpPr>
        <p:grpSp>
          <p:nvGrpSpPr>
            <p:cNvPr id="11" name="Grupa 10">
              <a:extLst>
                <a:ext uri="{FF2B5EF4-FFF2-40B4-BE49-F238E27FC236}">
                  <a16:creationId xmlns:a16="http://schemas.microsoft.com/office/drawing/2014/main" id="{374D8330-B2BF-AFD2-38EA-84DA479D9547}"/>
                </a:ext>
              </a:extLst>
            </p:cNvPr>
            <p:cNvGrpSpPr/>
            <p:nvPr/>
          </p:nvGrpSpPr>
          <p:grpSpPr>
            <a:xfrm>
              <a:off x="1317912" y="722835"/>
              <a:ext cx="8673310" cy="5969943"/>
              <a:chOff x="1297724" y="1015001"/>
              <a:chExt cx="8673310" cy="5969943"/>
            </a:xfrm>
          </p:grpSpPr>
          <p:sp>
            <p:nvSpPr>
              <p:cNvPr id="12" name="Dowolny kształt: kształt 11">
                <a:extLst>
                  <a:ext uri="{FF2B5EF4-FFF2-40B4-BE49-F238E27FC236}">
                    <a16:creationId xmlns:a16="http://schemas.microsoft.com/office/drawing/2014/main" id="{C0BD3B23-10F0-2786-A7AD-9E28FBC28BF3}"/>
                  </a:ext>
                </a:extLst>
              </p:cNvPr>
              <p:cNvSpPr/>
              <p:nvPr/>
            </p:nvSpPr>
            <p:spPr>
              <a:xfrm>
                <a:off x="3890012" y="1015001"/>
                <a:ext cx="6081022" cy="1164740"/>
              </a:xfrm>
              <a:custGeom>
                <a:avLst/>
                <a:gdLst>
                  <a:gd name="connsiteX0" fmla="*/ 0 w 1164739"/>
                  <a:gd name="connsiteY0" fmla="*/ 2550986 h 5101972"/>
                  <a:gd name="connsiteX1" fmla="*/ 291185 w 1164739"/>
                  <a:gd name="connsiteY1" fmla="*/ 1 h 5101972"/>
                  <a:gd name="connsiteX2" fmla="*/ 873554 w 1164739"/>
                  <a:gd name="connsiteY2" fmla="*/ 1 h 5101972"/>
                  <a:gd name="connsiteX3" fmla="*/ 1164739 w 1164739"/>
                  <a:gd name="connsiteY3" fmla="*/ 2550986 h 5101972"/>
                  <a:gd name="connsiteX4" fmla="*/ 873554 w 1164739"/>
                  <a:gd name="connsiteY4" fmla="*/ 5101971 h 5101972"/>
                  <a:gd name="connsiteX5" fmla="*/ 291185 w 1164739"/>
                  <a:gd name="connsiteY5" fmla="*/ 5101971 h 5101972"/>
                  <a:gd name="connsiteX6" fmla="*/ 0 w 1164739"/>
                  <a:gd name="connsiteY6" fmla="*/ 2550986 h 5101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4739" h="5101972">
                    <a:moveTo>
                      <a:pt x="582370" y="2"/>
                    </a:moveTo>
                    <a:lnTo>
                      <a:pt x="1164739" y="1275495"/>
                    </a:lnTo>
                    <a:lnTo>
                      <a:pt x="1164739" y="3826477"/>
                    </a:lnTo>
                    <a:lnTo>
                      <a:pt x="582370" y="5101970"/>
                    </a:lnTo>
                    <a:lnTo>
                      <a:pt x="0" y="3826477"/>
                    </a:lnTo>
                    <a:lnTo>
                      <a:pt x="0" y="1275495"/>
                    </a:lnTo>
                    <a:lnTo>
                      <a:pt x="582370" y="2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18910" tIns="262703" rIns="918909" bIns="262704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pl-PL" sz="1800" kern="12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na inwestycje wspierające efektywność energetyczną budynków  </a:t>
                </a:r>
              </a:p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pl-PL" sz="1400" kern="12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dot. tylko </a:t>
                </a:r>
                <a:r>
                  <a:rPr lang="pl-PL" sz="14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</a:t>
                </a:r>
                <a:r>
                  <a:rPr lang="pl-PL" sz="1400" kern="12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zęści 1) programu</a:t>
                </a:r>
              </a:p>
            </p:txBody>
          </p:sp>
          <p:sp>
            <p:nvSpPr>
              <p:cNvPr id="13" name="Prostokąt 12">
                <a:extLst>
                  <a:ext uri="{FF2B5EF4-FFF2-40B4-BE49-F238E27FC236}">
                    <a16:creationId xmlns:a16="http://schemas.microsoft.com/office/drawing/2014/main" id="{7A49E7FC-9F34-C463-4F62-E78CBB9C4BC3}"/>
                  </a:ext>
                </a:extLst>
              </p:cNvPr>
              <p:cNvSpPr/>
              <p:nvPr/>
            </p:nvSpPr>
            <p:spPr>
              <a:xfrm>
                <a:off x="5792854" y="1835434"/>
                <a:ext cx="1293240" cy="695290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pl-PL"/>
              </a:p>
            </p:txBody>
          </p:sp>
          <p:sp>
            <p:nvSpPr>
              <p:cNvPr id="14" name="Dowolny kształt: kształt 13">
                <a:extLst>
                  <a:ext uri="{FF2B5EF4-FFF2-40B4-BE49-F238E27FC236}">
                    <a16:creationId xmlns:a16="http://schemas.microsoft.com/office/drawing/2014/main" id="{B72121B3-9BB6-FA05-2409-6EA252FE0EB6}"/>
                  </a:ext>
                </a:extLst>
              </p:cNvPr>
              <p:cNvSpPr/>
              <p:nvPr/>
            </p:nvSpPr>
            <p:spPr>
              <a:xfrm>
                <a:off x="1297724" y="1371896"/>
                <a:ext cx="2374687" cy="2562331"/>
              </a:xfrm>
              <a:custGeom>
                <a:avLst/>
                <a:gdLst>
                  <a:gd name="connsiteX0" fmla="*/ 0 w 2562331"/>
                  <a:gd name="connsiteY0" fmla="*/ 1187344 h 2374687"/>
                  <a:gd name="connsiteX1" fmla="*/ 593672 w 2562331"/>
                  <a:gd name="connsiteY1" fmla="*/ 1 h 2374687"/>
                  <a:gd name="connsiteX2" fmla="*/ 1968659 w 2562331"/>
                  <a:gd name="connsiteY2" fmla="*/ 1 h 2374687"/>
                  <a:gd name="connsiteX3" fmla="*/ 2562331 w 2562331"/>
                  <a:gd name="connsiteY3" fmla="*/ 1187344 h 2374687"/>
                  <a:gd name="connsiteX4" fmla="*/ 1968659 w 2562331"/>
                  <a:gd name="connsiteY4" fmla="*/ 2374686 h 2374687"/>
                  <a:gd name="connsiteX5" fmla="*/ 593672 w 2562331"/>
                  <a:gd name="connsiteY5" fmla="*/ 2374686 h 2374687"/>
                  <a:gd name="connsiteX6" fmla="*/ 0 w 2562331"/>
                  <a:gd name="connsiteY6" fmla="*/ 1187344 h 2374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62331" h="2374687">
                    <a:moveTo>
                      <a:pt x="1281165" y="0"/>
                    </a:moveTo>
                    <a:lnTo>
                      <a:pt x="2562330" y="550196"/>
                    </a:lnTo>
                    <a:lnTo>
                      <a:pt x="2562330" y="1824491"/>
                    </a:lnTo>
                    <a:lnTo>
                      <a:pt x="1281165" y="2374687"/>
                    </a:lnTo>
                    <a:lnTo>
                      <a:pt x="1" y="1824491"/>
                    </a:lnTo>
                    <a:lnTo>
                      <a:pt x="1" y="550196"/>
                    </a:lnTo>
                    <a:lnTo>
                      <a:pt x="1281165" y="0"/>
                    </a:lnTo>
                    <a:close/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81289" tIns="411418" rIns="381289" bIns="411418" numCol="1" spcCol="1270" anchor="ctr" anchorCtr="0">
                <a:noAutofit/>
              </a:bodyPr>
              <a:lstStyle/>
              <a:p>
                <a:pPr marL="0" lvl="0" indent="0" algn="ctr" defTabSz="10223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pl-PL" sz="2300" kern="12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Pomoc na ochronę środowiska</a:t>
                </a:r>
              </a:p>
            </p:txBody>
          </p:sp>
          <p:sp>
            <p:nvSpPr>
              <p:cNvPr id="15" name="Dowolny kształt: kształt 14">
                <a:extLst>
                  <a:ext uri="{FF2B5EF4-FFF2-40B4-BE49-F238E27FC236}">
                    <a16:creationId xmlns:a16="http://schemas.microsoft.com/office/drawing/2014/main" id="{DEFB2C30-CF5C-FB7A-AEBC-80CC61BEB6F4}"/>
                  </a:ext>
                </a:extLst>
              </p:cNvPr>
              <p:cNvSpPr/>
              <p:nvPr/>
            </p:nvSpPr>
            <p:spPr>
              <a:xfrm>
                <a:off x="3890011" y="2192339"/>
                <a:ext cx="6053125" cy="1158818"/>
              </a:xfrm>
              <a:custGeom>
                <a:avLst/>
                <a:gdLst>
                  <a:gd name="connsiteX0" fmla="*/ 0 w 1158817"/>
                  <a:gd name="connsiteY0" fmla="*/ 2547765 h 5095530"/>
                  <a:gd name="connsiteX1" fmla="*/ 289704 w 1158817"/>
                  <a:gd name="connsiteY1" fmla="*/ 1 h 5095530"/>
                  <a:gd name="connsiteX2" fmla="*/ 869113 w 1158817"/>
                  <a:gd name="connsiteY2" fmla="*/ 1 h 5095530"/>
                  <a:gd name="connsiteX3" fmla="*/ 1158817 w 1158817"/>
                  <a:gd name="connsiteY3" fmla="*/ 2547765 h 5095530"/>
                  <a:gd name="connsiteX4" fmla="*/ 869113 w 1158817"/>
                  <a:gd name="connsiteY4" fmla="*/ 5095529 h 5095530"/>
                  <a:gd name="connsiteX5" fmla="*/ 289704 w 1158817"/>
                  <a:gd name="connsiteY5" fmla="*/ 5095529 h 5095530"/>
                  <a:gd name="connsiteX6" fmla="*/ 0 w 1158817"/>
                  <a:gd name="connsiteY6" fmla="*/ 2547765 h 5095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8817" h="5095530">
                    <a:moveTo>
                      <a:pt x="579409" y="2"/>
                    </a:moveTo>
                    <a:lnTo>
                      <a:pt x="1158817" y="1273882"/>
                    </a:lnTo>
                    <a:lnTo>
                      <a:pt x="1158817" y="3821647"/>
                    </a:lnTo>
                    <a:lnTo>
                      <a:pt x="579409" y="5095528"/>
                    </a:lnTo>
                    <a:lnTo>
                      <a:pt x="0" y="3821648"/>
                    </a:lnTo>
                    <a:lnTo>
                      <a:pt x="0" y="1273883"/>
                    </a:lnTo>
                    <a:lnTo>
                      <a:pt x="579409" y="2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17836" tIns="261716" rIns="917835" bIns="261717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pl-PL" sz="1800" kern="12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na inwestycje wspierające efektywność energetyczną procesów produkcji</a:t>
                </a:r>
              </a:p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pl-PL" sz="1400" kern="12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dot. tylko </a:t>
                </a:r>
                <a:r>
                  <a:rPr lang="pl-PL" sz="14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</a:t>
                </a:r>
                <a:r>
                  <a:rPr lang="pl-PL" sz="1400" kern="12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zęści 1) programu</a:t>
                </a:r>
              </a:p>
            </p:txBody>
          </p:sp>
          <p:sp>
            <p:nvSpPr>
              <p:cNvPr id="17" name="Dowolny kształt: kształt 16">
                <a:extLst>
                  <a:ext uri="{FF2B5EF4-FFF2-40B4-BE49-F238E27FC236}">
                    <a16:creationId xmlns:a16="http://schemas.microsoft.com/office/drawing/2014/main" id="{1F094714-CFBC-340B-E371-4D4C47057612}"/>
                  </a:ext>
                </a:extLst>
              </p:cNvPr>
              <p:cNvSpPr/>
              <p:nvPr/>
            </p:nvSpPr>
            <p:spPr>
              <a:xfrm>
                <a:off x="1980980" y="5183675"/>
                <a:ext cx="1008171" cy="1158817"/>
              </a:xfrm>
              <a:custGeom>
                <a:avLst/>
                <a:gdLst>
                  <a:gd name="connsiteX0" fmla="*/ 0 w 1158817"/>
                  <a:gd name="connsiteY0" fmla="*/ 504086 h 1008171"/>
                  <a:gd name="connsiteX1" fmla="*/ 252043 w 1158817"/>
                  <a:gd name="connsiteY1" fmla="*/ 0 h 1008171"/>
                  <a:gd name="connsiteX2" fmla="*/ 906774 w 1158817"/>
                  <a:gd name="connsiteY2" fmla="*/ 0 h 1008171"/>
                  <a:gd name="connsiteX3" fmla="*/ 1158817 w 1158817"/>
                  <a:gd name="connsiteY3" fmla="*/ 504086 h 1008171"/>
                  <a:gd name="connsiteX4" fmla="*/ 906774 w 1158817"/>
                  <a:gd name="connsiteY4" fmla="*/ 1008171 h 1008171"/>
                  <a:gd name="connsiteX5" fmla="*/ 252043 w 1158817"/>
                  <a:gd name="connsiteY5" fmla="*/ 1008171 h 1008171"/>
                  <a:gd name="connsiteX6" fmla="*/ 0 w 1158817"/>
                  <a:gd name="connsiteY6" fmla="*/ 504086 h 1008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8817" h="1008171">
                    <a:moveTo>
                      <a:pt x="579408" y="0"/>
                    </a:moveTo>
                    <a:lnTo>
                      <a:pt x="1158817" y="219277"/>
                    </a:lnTo>
                    <a:lnTo>
                      <a:pt x="1158817" y="788894"/>
                    </a:lnTo>
                    <a:lnTo>
                      <a:pt x="579408" y="1008171"/>
                    </a:lnTo>
                    <a:lnTo>
                      <a:pt x="0" y="788894"/>
                    </a:lnTo>
                    <a:lnTo>
                      <a:pt x="0" y="219277"/>
                    </a:lnTo>
                    <a:lnTo>
                      <a:pt x="579408" y="0"/>
                    </a:ln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57107" tIns="180582" rIns="157107" bIns="180582" numCol="1" spcCol="1270" anchor="ctr" anchorCtr="0">
                <a:noAutofit/>
              </a:bodyPr>
              <a:lstStyle/>
              <a:p>
                <a:pPr marL="0" lvl="0" indent="0" algn="ctr" defTabSz="1600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pl-PL" sz="3600" kern="1200"/>
              </a:p>
            </p:txBody>
          </p:sp>
          <p:sp>
            <p:nvSpPr>
              <p:cNvPr id="18" name="Dowolny kształt: kształt 17">
                <a:extLst>
                  <a:ext uri="{FF2B5EF4-FFF2-40B4-BE49-F238E27FC236}">
                    <a16:creationId xmlns:a16="http://schemas.microsoft.com/office/drawing/2014/main" id="{290B3178-4E9A-8C43-CB7B-3533A5DF2201}"/>
                  </a:ext>
                </a:extLst>
              </p:cNvPr>
              <p:cNvSpPr/>
              <p:nvPr/>
            </p:nvSpPr>
            <p:spPr>
              <a:xfrm>
                <a:off x="1476233" y="4918758"/>
                <a:ext cx="2017663" cy="2066186"/>
              </a:xfrm>
              <a:custGeom>
                <a:avLst/>
                <a:gdLst>
                  <a:gd name="connsiteX0" fmla="*/ 0 w 1779747"/>
                  <a:gd name="connsiteY0" fmla="*/ 1008832 h 2017663"/>
                  <a:gd name="connsiteX1" fmla="*/ 444937 w 1779747"/>
                  <a:gd name="connsiteY1" fmla="*/ 0 h 2017663"/>
                  <a:gd name="connsiteX2" fmla="*/ 1334810 w 1779747"/>
                  <a:gd name="connsiteY2" fmla="*/ 0 h 2017663"/>
                  <a:gd name="connsiteX3" fmla="*/ 1779747 w 1779747"/>
                  <a:gd name="connsiteY3" fmla="*/ 1008832 h 2017663"/>
                  <a:gd name="connsiteX4" fmla="*/ 1334810 w 1779747"/>
                  <a:gd name="connsiteY4" fmla="*/ 2017663 h 2017663"/>
                  <a:gd name="connsiteX5" fmla="*/ 444937 w 1779747"/>
                  <a:gd name="connsiteY5" fmla="*/ 2017663 h 2017663"/>
                  <a:gd name="connsiteX6" fmla="*/ 0 w 1779747"/>
                  <a:gd name="connsiteY6" fmla="*/ 1008832 h 2017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79747" h="2017663">
                    <a:moveTo>
                      <a:pt x="889873" y="1"/>
                    </a:moveTo>
                    <a:lnTo>
                      <a:pt x="1779747" y="504416"/>
                    </a:lnTo>
                    <a:lnTo>
                      <a:pt x="1779747" y="1513247"/>
                    </a:lnTo>
                    <a:lnTo>
                      <a:pt x="889873" y="2017662"/>
                    </a:lnTo>
                    <a:lnTo>
                      <a:pt x="0" y="1513247"/>
                    </a:lnTo>
                    <a:lnTo>
                      <a:pt x="0" y="504416"/>
                    </a:lnTo>
                    <a:lnTo>
                      <a:pt x="889873" y="1"/>
                    </a:lnTo>
                    <a:close/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404858" tIns="365205" rIns="404856" bIns="365204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pl-PL" sz="1800" kern="12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Pomoc de </a:t>
                </a:r>
                <a:r>
                  <a:rPr lang="pl-PL" sz="1800" kern="12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minimis</a:t>
                </a:r>
                <a:endParaRPr lang="pl-PL" sz="1800" kern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9" name="Prostokąt 18">
                <a:extLst>
                  <a:ext uri="{FF2B5EF4-FFF2-40B4-BE49-F238E27FC236}">
                    <a16:creationId xmlns:a16="http://schemas.microsoft.com/office/drawing/2014/main" id="{D3BBDE7F-ABBE-EC6D-0117-8B7DCC3EC4DD}"/>
                  </a:ext>
                </a:extLst>
              </p:cNvPr>
              <p:cNvSpPr/>
              <p:nvPr/>
            </p:nvSpPr>
            <p:spPr>
              <a:xfrm>
                <a:off x="6688708" y="4915879"/>
                <a:ext cx="1293240" cy="695290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pl-PL"/>
              </a:p>
            </p:txBody>
          </p:sp>
          <p:sp>
            <p:nvSpPr>
              <p:cNvPr id="20" name="Dowolny kształt: kształt 19">
                <a:extLst>
                  <a:ext uri="{FF2B5EF4-FFF2-40B4-BE49-F238E27FC236}">
                    <a16:creationId xmlns:a16="http://schemas.microsoft.com/office/drawing/2014/main" id="{90DDFBC7-D0AA-7CB1-25DD-6EA998CF42D3}"/>
                  </a:ext>
                </a:extLst>
              </p:cNvPr>
              <p:cNvSpPr/>
              <p:nvPr/>
            </p:nvSpPr>
            <p:spPr>
              <a:xfrm>
                <a:off x="3890011" y="3390172"/>
                <a:ext cx="6032908" cy="1158817"/>
              </a:xfrm>
              <a:custGeom>
                <a:avLst/>
                <a:gdLst>
                  <a:gd name="connsiteX0" fmla="*/ 0 w 1158817"/>
                  <a:gd name="connsiteY0" fmla="*/ 2530803 h 5061605"/>
                  <a:gd name="connsiteX1" fmla="*/ 289704 w 1158817"/>
                  <a:gd name="connsiteY1" fmla="*/ 1 h 5061605"/>
                  <a:gd name="connsiteX2" fmla="*/ 869113 w 1158817"/>
                  <a:gd name="connsiteY2" fmla="*/ 1 h 5061605"/>
                  <a:gd name="connsiteX3" fmla="*/ 1158817 w 1158817"/>
                  <a:gd name="connsiteY3" fmla="*/ 2530803 h 5061605"/>
                  <a:gd name="connsiteX4" fmla="*/ 869113 w 1158817"/>
                  <a:gd name="connsiteY4" fmla="*/ 5061604 h 5061605"/>
                  <a:gd name="connsiteX5" fmla="*/ 289704 w 1158817"/>
                  <a:gd name="connsiteY5" fmla="*/ 5061604 h 5061605"/>
                  <a:gd name="connsiteX6" fmla="*/ 0 w 1158817"/>
                  <a:gd name="connsiteY6" fmla="*/ 2530803 h 506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8817" h="5061605">
                    <a:moveTo>
                      <a:pt x="579408" y="0"/>
                    </a:moveTo>
                    <a:lnTo>
                      <a:pt x="1158817" y="1265400"/>
                    </a:lnTo>
                    <a:lnTo>
                      <a:pt x="1158817" y="3796205"/>
                    </a:lnTo>
                    <a:lnTo>
                      <a:pt x="579408" y="5061605"/>
                    </a:lnTo>
                    <a:lnTo>
                      <a:pt x="0" y="3796205"/>
                    </a:lnTo>
                    <a:lnTo>
                      <a:pt x="0" y="1265400"/>
                    </a:lnTo>
                    <a:lnTo>
                      <a:pt x="579408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843601" tIns="193136" rIns="843601" bIns="193136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pl-PL" sz="1800" kern="12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na inwestycje w propagowanie energii ze źródeł odnawialnych </a:t>
                </a:r>
              </a:p>
            </p:txBody>
          </p:sp>
          <p:sp>
            <p:nvSpPr>
              <p:cNvPr id="16" name="Dowolny kształt: kształt 15">
                <a:extLst>
                  <a:ext uri="{FF2B5EF4-FFF2-40B4-BE49-F238E27FC236}">
                    <a16:creationId xmlns:a16="http://schemas.microsoft.com/office/drawing/2014/main" id="{3EBAD17A-F542-E539-7620-E790BB836C56}"/>
                  </a:ext>
                </a:extLst>
              </p:cNvPr>
              <p:cNvSpPr/>
              <p:nvPr/>
            </p:nvSpPr>
            <p:spPr>
              <a:xfrm>
                <a:off x="3890012" y="5263524"/>
                <a:ext cx="6032907" cy="1472810"/>
              </a:xfrm>
              <a:custGeom>
                <a:avLst/>
                <a:gdLst>
                  <a:gd name="connsiteX0" fmla="*/ 0 w 3875904"/>
                  <a:gd name="connsiteY0" fmla="*/ 0 h 1259831"/>
                  <a:gd name="connsiteX1" fmla="*/ 3875904 w 3875904"/>
                  <a:gd name="connsiteY1" fmla="*/ 0 h 1259831"/>
                  <a:gd name="connsiteX2" fmla="*/ 3875904 w 3875904"/>
                  <a:gd name="connsiteY2" fmla="*/ 1259831 h 1259831"/>
                  <a:gd name="connsiteX3" fmla="*/ 0 w 3875904"/>
                  <a:gd name="connsiteY3" fmla="*/ 1259831 h 1259831"/>
                  <a:gd name="connsiteX4" fmla="*/ 0 w 3875904"/>
                  <a:gd name="connsiteY4" fmla="*/ 0 h 1259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75904" h="1259831">
                    <a:moveTo>
                      <a:pt x="0" y="0"/>
                    </a:moveTo>
                    <a:lnTo>
                      <a:pt x="3875904" y="0"/>
                    </a:lnTo>
                    <a:lnTo>
                      <a:pt x="3875904" y="1259831"/>
                    </a:lnTo>
                    <a:lnTo>
                      <a:pt x="0" y="1259831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0">
                <a:scrgbClr r="0" g="0" b="0"/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0960" tIns="60960" rIns="60960" bIns="60960" numCol="1" spcCol="1270" anchor="ctr" anchorCtr="0">
                <a:noAutofit/>
              </a:bodyPr>
              <a:lstStyle/>
              <a:p>
                <a:pPr marL="285750" lvl="0" indent="-285750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Font typeface="Courier New" panose="02070309020205020404" pitchFamily="49" charset="0"/>
                  <a:buChar char="o"/>
                </a:pPr>
                <a:r>
                  <a:rPr lang="pl-PL" sz="1600" i="1" kern="1200" dirty="0"/>
                  <a:t>Część 1) programu -  gdy brak zgodności z warunkami pomocy na ochronę środowiska </a:t>
                </a:r>
              </a:p>
              <a:p>
                <a:pPr marL="285750" lvl="0" indent="-285750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Font typeface="Courier New" panose="02070309020205020404" pitchFamily="49" charset="0"/>
                  <a:buChar char="o"/>
                </a:pPr>
                <a:r>
                  <a:rPr lang="pl-PL" sz="1600" i="1" dirty="0"/>
                  <a:t>Część 2) programu - wyłącznie na działania edukacyjne oraz na współpracę z partnerami z innych Państw Członkowskich, kandydujących lub stowarzyszonych</a:t>
                </a:r>
                <a:endParaRPr lang="pl-PL" sz="1600" kern="1200" dirty="0"/>
              </a:p>
            </p:txBody>
          </p:sp>
        </p:grpSp>
        <p:pic>
          <p:nvPicPr>
            <p:cNvPr id="3" name="Grafika 2" descr="Chata kontur">
              <a:extLst>
                <a:ext uri="{FF2B5EF4-FFF2-40B4-BE49-F238E27FC236}">
                  <a16:creationId xmlns:a16="http://schemas.microsoft.com/office/drawing/2014/main" id="{21F8B3CD-8437-02E4-9BAD-4703016A7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251712" y="901287"/>
              <a:ext cx="841473" cy="841473"/>
            </a:xfrm>
            <a:prstGeom prst="rect">
              <a:avLst/>
            </a:prstGeom>
          </p:spPr>
        </p:pic>
        <p:pic>
          <p:nvPicPr>
            <p:cNvPr id="5" name="Grafika 4" descr="Panele słoneczne kontur">
              <a:extLst>
                <a:ext uri="{FF2B5EF4-FFF2-40B4-BE49-F238E27FC236}">
                  <a16:creationId xmlns:a16="http://schemas.microsoft.com/office/drawing/2014/main" id="{DC1EDA6C-645F-736B-EF76-A8B4FBA37BE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334549" y="3216402"/>
              <a:ext cx="841473" cy="841473"/>
            </a:xfrm>
            <a:prstGeom prst="rect">
              <a:avLst/>
            </a:prstGeom>
          </p:spPr>
        </p:pic>
      </p:grpSp>
      <p:pic>
        <p:nvPicPr>
          <p:cNvPr id="21" name="Grafika 20" descr="Symbole Harveya 35% kontur">
            <a:extLst>
              <a:ext uri="{FF2B5EF4-FFF2-40B4-BE49-F238E27FC236}">
                <a16:creationId xmlns:a16="http://schemas.microsoft.com/office/drawing/2014/main" id="{F938BEFA-AC45-5A69-ADCD-8CF22F00B0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501319" y="5332889"/>
            <a:ext cx="914400" cy="914400"/>
          </a:xfrm>
          <a:prstGeom prst="rect">
            <a:avLst/>
          </a:prstGeom>
        </p:spPr>
      </p:pic>
      <p:pic>
        <p:nvPicPr>
          <p:cNvPr id="9" name="Grafika 8" descr="Fabryka kontur">
            <a:extLst>
              <a:ext uri="{FF2B5EF4-FFF2-40B4-BE49-F238E27FC236}">
                <a16:creationId xmlns:a16="http://schemas.microsoft.com/office/drawing/2014/main" id="{7C7AB193-DAF6-9305-34C9-1AE640FF47F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577485" y="2133437"/>
            <a:ext cx="781862" cy="78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559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5064D-B304-8FAC-E856-BC5CD481A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E1218-EB63-CA0E-BE21-2F5281FB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46" y="170814"/>
            <a:ext cx="9359354" cy="531712"/>
          </a:xfrm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  <a:latin typeface="Calibri" panose="020F0502020204030204" pitchFamily="34" charset="0"/>
              </a:rPr>
              <a:t>Pomoc na ochronę środowiska</a:t>
            </a: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6" name="Obraz 5" descr="Ciąg znaków: FEnIKS, Rzeczpospolita Polska, UE i NFOŚiGW">
            <a:extLst>
              <a:ext uri="{FF2B5EF4-FFF2-40B4-BE49-F238E27FC236}">
                <a16:creationId xmlns:a16="http://schemas.microsoft.com/office/drawing/2014/main" id="{4488C919-7863-FB72-195C-CD54E0EFF0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0A4198D-F31E-DBB7-130F-2487BA1F3A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9</a:t>
            </a:fld>
            <a:endParaRPr lang="pl-PL" altLang="pl-PL"/>
          </a:p>
        </p:txBody>
      </p:sp>
      <p:sp>
        <p:nvSpPr>
          <p:cNvPr id="8" name="Symbol zastępczy tekstu 2">
            <a:extLst>
              <a:ext uri="{FF2B5EF4-FFF2-40B4-BE49-F238E27FC236}">
                <a16:creationId xmlns:a16="http://schemas.microsoft.com/office/drawing/2014/main" id="{825EE5FD-1FC1-A6AB-116E-2F5CD09A43A1}"/>
              </a:ext>
            </a:extLst>
          </p:cNvPr>
          <p:cNvSpPr txBox="1">
            <a:spLocks/>
          </p:cNvSpPr>
          <p:nvPr/>
        </p:nvSpPr>
        <p:spPr>
          <a:xfrm>
            <a:off x="203766" y="1115541"/>
            <a:ext cx="10491787" cy="4133850"/>
          </a:xfrm>
          <a:prstGeom prst="rect">
            <a:avLst/>
          </a:prstGeom>
        </p:spPr>
        <p:txBody>
          <a:bodyPr/>
          <a:lstStyle>
            <a:lvl1pPr marL="250825" indent="-250825" algn="l" defTabSz="1006475" rtl="0" eaLnBrk="0" fontAlgn="base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accent1"/>
              </a:buClr>
              <a:buBlip>
                <a:blip r:embed="rId4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6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5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8888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Blip>
                <a:blip r:embed="rId6"/>
              </a:buBlip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713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6950" indent="-250825" algn="l" defTabSz="1006475" rtl="0" eaLnBrk="0" fontAlgn="base" hangingPunct="0">
              <a:lnSpc>
                <a:spcPts val="24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  <a:defRPr/>
            </a:pPr>
            <a:r>
              <a:rPr lang="pl-PL" altLang="pl-PL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Podstawowe warunki dopuszczalności</a:t>
            </a:r>
            <a:endParaRPr lang="pl-PL" alt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74637" indent="-342900">
              <a:spcBef>
                <a:spcPts val="1200"/>
              </a:spcBef>
              <a:buFont typeface="Wingdings" panose="05000000000000000000" pitchFamily="2" charset="2"/>
              <a:buChar char="ü"/>
              <a:defRPr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Efekt zachęty</a:t>
            </a:r>
          </a:p>
          <a:p>
            <a:pPr marL="341313" indent="-341313">
              <a:spcBef>
                <a:spcPts val="1200"/>
              </a:spcBef>
              <a:buFont typeface="Wingdings" panose="05000000000000000000" pitchFamily="2" charset="2"/>
              <a:buChar char="ü"/>
              <a:defRPr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Beneficjent pomocy – przedsiębiorca nie będący w  trudnej sytuacji </a:t>
            </a:r>
          </a:p>
          <a:p>
            <a:pPr marL="341313" indent="-341313">
              <a:spcBef>
                <a:spcPts val="1200"/>
              </a:spcBef>
              <a:buFont typeface="Wingdings" panose="05000000000000000000" pitchFamily="2" charset="2"/>
              <a:buChar char="ü"/>
              <a:defRPr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Beneficjent pomocy - </a:t>
            </a: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przedsiębiorca, na którym nie ciąży obowiązek zwrotu pomocy wynikający z decyzji KE </a:t>
            </a:r>
          </a:p>
          <a:p>
            <a:pPr marL="274637" indent="-342900">
              <a:spcBef>
                <a:spcPts val="1200"/>
              </a:spcBef>
              <a:buFont typeface="Wingdings" panose="05000000000000000000" pitchFamily="2" charset="2"/>
              <a:buChar char="ü"/>
              <a:defRPr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Koszty kwalifikujące się do objęcia pomocą</a:t>
            </a:r>
          </a:p>
          <a:p>
            <a:pPr marL="274637" indent="-342900">
              <a:spcBef>
                <a:spcPts val="1200"/>
              </a:spcBef>
              <a:buFont typeface="Wingdings" panose="05000000000000000000" pitchFamily="2" charset="2"/>
              <a:buChar char="ü"/>
              <a:defRPr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Intensywność pomocy</a:t>
            </a:r>
          </a:p>
          <a:p>
            <a:endParaRPr lang="pl-PL" dirty="0"/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466B0253-3EC7-E572-0416-699904B1830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067" y="3267844"/>
            <a:ext cx="2539682" cy="253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47731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4129</Words>
  <Application>Microsoft Office PowerPoint</Application>
  <PresentationFormat>Niestandardowy</PresentationFormat>
  <Paragraphs>467</Paragraphs>
  <Slides>33</Slides>
  <Notes>31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33</vt:i4>
      </vt:variant>
    </vt:vector>
  </HeadingPairs>
  <TitlesOfParts>
    <vt:vector size="40" baseType="lpstr">
      <vt:lpstr>Arial</vt:lpstr>
      <vt:lpstr>Calibri</vt:lpstr>
      <vt:lpstr>Courier New</vt:lpstr>
      <vt:lpstr>Open Sans</vt:lpstr>
      <vt:lpstr>Symbol</vt:lpstr>
      <vt:lpstr>Wingdings</vt:lpstr>
      <vt:lpstr>Motyw pakietu Office</vt:lpstr>
      <vt:lpstr>Slajd tytułowy</vt:lpstr>
      <vt:lpstr>Plan prezentacji</vt:lpstr>
      <vt:lpstr>Pomoc publiczna w programie priorytetowym</vt:lpstr>
      <vt:lpstr>Pomoc publiczna w programie priorytetowym</vt:lpstr>
      <vt:lpstr>Część 1) Poprawa efektywności energetycznej (wraz z instalacją OZE) w dużych i średnich przedsiębiorstwach </vt:lpstr>
      <vt:lpstr>Część 2) Rozwój OZE  </vt:lpstr>
      <vt:lpstr>Prezentacja programu PowerPoint</vt:lpstr>
      <vt:lpstr>Rodzaje pomocy</vt:lpstr>
      <vt:lpstr>Pomoc na ochronę środowiska</vt:lpstr>
      <vt:lpstr>Pomoc na ochronę środowiska - efekt zachęty</vt:lpstr>
      <vt:lpstr>Pomoc na ochronę środowiska - trudna sytuacja ekonomiczna </vt:lpstr>
      <vt:lpstr>Pomoc na ochronę środowiska - trudna sytuacja ekonomiczna </vt:lpstr>
      <vt:lpstr>Pomoc na ochronę środowiska – koszty kwalifikujące się do danego rodzaju pomocy oraz intensywność pomocy </vt:lpstr>
      <vt:lpstr>Pomoc na inwestycje wspierające efektywność energetyczną budynków  </vt:lpstr>
      <vt:lpstr>Pomoc na inwestycje wspierające efektywność energetyczną budynków  </vt:lpstr>
      <vt:lpstr>Pomoc na inwestycje wspierające efektywność energetyczną budynków  </vt:lpstr>
      <vt:lpstr>Pomoc na inwestycje wspierające efektywność energetyczną budynków  </vt:lpstr>
      <vt:lpstr>Pomoc na inwestycje wspierające efektywność energetyczną procesów produkcji  </vt:lpstr>
      <vt:lpstr>Pomoc na inwestycje wspierające efektywność energetyczną procesów produkcji  </vt:lpstr>
      <vt:lpstr>Pomoc na inwestycje wspierające efektywność energetyczną procesów produkcji  </vt:lpstr>
      <vt:lpstr>Pomoc na inwestycje wspierające efektywność energetyczną procesów produkcji  </vt:lpstr>
      <vt:lpstr>Pomoc na inwestycje wspierające efektywność energetyczną procesów produkcji  </vt:lpstr>
      <vt:lpstr>Pomoc na inwestycje wspierające efektywność energetyczną procesów produkcji  </vt:lpstr>
      <vt:lpstr>Pomoc na inwestycje wspierające efektywność energetyczną procesów produkcji  </vt:lpstr>
      <vt:lpstr>Pomoc na inwestycje w propagowanie energii ze źródeł odnawialnych    </vt:lpstr>
      <vt:lpstr>Pomoc na inwestycje w propagowanie energii ze źródeł odnawialnych    </vt:lpstr>
      <vt:lpstr>Pomoc na inwestycje w propagowanie energii ze źródeł odnawialnych    </vt:lpstr>
      <vt:lpstr>Intensywności pomocy na ochronę środowiska </vt:lpstr>
      <vt:lpstr>Pomoc de minimis </vt:lpstr>
      <vt:lpstr>Prezentacja programu PowerPoint</vt:lpstr>
      <vt:lpstr>Rodzaje pomocy</vt:lpstr>
      <vt:lpstr>Pomoc na ułatwianie zawierania umów o poprawę efektywności energetycznej  </vt:lpstr>
      <vt:lpstr>Dziękuję za uwagę.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Wzór prezentacji FEnIKS</dc:title>
  <dc:creator/>
  <cp:lastModifiedBy/>
  <cp:revision>1</cp:revision>
  <dcterms:created xsi:type="dcterms:W3CDTF">2023-09-15T11:09:44Z</dcterms:created>
  <dcterms:modified xsi:type="dcterms:W3CDTF">2024-10-18T12:10:59Z</dcterms:modified>
</cp:coreProperties>
</file>